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371" r:id="rId6"/>
    <p:sldId id="416" r:id="rId7"/>
    <p:sldId id="417" r:id="rId8"/>
    <p:sldId id="372" r:id="rId9"/>
    <p:sldId id="373" r:id="rId10"/>
    <p:sldId id="374" r:id="rId11"/>
    <p:sldId id="402" r:id="rId12"/>
    <p:sldId id="375" r:id="rId13"/>
    <p:sldId id="376" r:id="rId14"/>
    <p:sldId id="377" r:id="rId15"/>
    <p:sldId id="379" r:id="rId16"/>
    <p:sldId id="441" r:id="rId17"/>
    <p:sldId id="380" r:id="rId18"/>
    <p:sldId id="381" r:id="rId19"/>
    <p:sldId id="382" r:id="rId20"/>
    <p:sldId id="418" r:id="rId21"/>
    <p:sldId id="400" r:id="rId22"/>
    <p:sldId id="401" r:id="rId23"/>
    <p:sldId id="312" r:id="rId24"/>
    <p:sldId id="313" r:id="rId25"/>
    <p:sldId id="370" r:id="rId26"/>
    <p:sldId id="383" r:id="rId27"/>
    <p:sldId id="384" r:id="rId28"/>
    <p:sldId id="403" r:id="rId29"/>
    <p:sldId id="404" r:id="rId30"/>
    <p:sldId id="270" r:id="rId31"/>
    <p:sldId id="405" r:id="rId32"/>
    <p:sldId id="406" r:id="rId33"/>
    <p:sldId id="407" r:id="rId34"/>
    <p:sldId id="408" r:id="rId35"/>
    <p:sldId id="409" r:id="rId36"/>
    <p:sldId id="411" r:id="rId37"/>
    <p:sldId id="413" r:id="rId38"/>
    <p:sldId id="414" r:id="rId39"/>
    <p:sldId id="442" r:id="rId40"/>
    <p:sldId id="443" r:id="rId41"/>
    <p:sldId id="415" r:id="rId42"/>
    <p:sldId id="412" r:id="rId43"/>
    <p:sldId id="444" r:id="rId44"/>
    <p:sldId id="410" r:id="rId45"/>
    <p:sldId id="385" r:id="rId46"/>
    <p:sldId id="386" r:id="rId47"/>
    <p:sldId id="387" r:id="rId48"/>
    <p:sldId id="388" r:id="rId49"/>
    <p:sldId id="390" r:id="rId50"/>
    <p:sldId id="391" r:id="rId51"/>
    <p:sldId id="392" r:id="rId52"/>
    <p:sldId id="393" r:id="rId53"/>
    <p:sldId id="394" r:id="rId54"/>
    <p:sldId id="395" r:id="rId55"/>
    <p:sldId id="396" r:id="rId56"/>
    <p:sldId id="397" r:id="rId57"/>
    <p:sldId id="440" r:id="rId58"/>
    <p:sldId id="267" r:id="rId59"/>
  </p:sldIdLst>
  <p:sldSz cx="12192000" cy="6858000"/>
  <p:notesSz cx="6858000" cy="102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9C9C9C"/>
    <a:srgbClr val="5F9AD9"/>
    <a:srgbClr val="3D618E"/>
    <a:srgbClr val="1E7145"/>
    <a:srgbClr val="FE7402"/>
    <a:srgbClr val="FE811A"/>
    <a:srgbClr val="D96301"/>
    <a:srgbClr val="2B5797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6D6EB-3B1D-F643-71CE-C7D60D9CF1DD}" v="17" dt="2019-11-21T15:57:43.612"/>
    <p1510:client id="{09214641-2C9F-2CE6-4A2F-E4F55EBC87CB}" v="39" dt="2019-11-21T10:34:26.558"/>
    <p1510:client id="{0B35582A-54D6-9D9F-31E4-10A18A4EE1FF}" v="239" dt="2019-11-27T18:47:06.297"/>
    <p1510:client id="{10D4FC34-D4BC-5DA7-E052-D81205B60E5E}" v="211" dt="2019-11-26T08:52:51.615"/>
    <p1510:client id="{11726002-F241-BDFC-EF7A-002DE0712F83}" v="39" dt="2019-11-27T05:29:47.141"/>
    <p1510:client id="{17BEF994-AA95-4445-4639-590584BE6AD6}" v="286" dt="2019-11-26T10:52:48.260"/>
    <p1510:client id="{1D4F6C1B-F708-A6BE-AF2C-5C7DF100BF9C}" v="438" dt="2019-11-21T11:54:18.285"/>
    <p1510:client id="{20EB6B5F-62C8-87ED-422E-8A976F910350}" v="142" dt="2019-11-25T05:40:14.126"/>
    <p1510:client id="{2BA553B6-3AB8-A57E-5960-5F332C283040}" v="22" dt="2019-11-23T02:43:29.616"/>
    <p1510:client id="{2C9C7FDA-9A91-6024-4943-524716FEA521}" v="161" dt="2019-11-25T06:17:31.159"/>
    <p1510:client id="{2D551D70-89B5-906E-F42F-04E05C7711A9}" v="38" dt="2019-11-21T16:56:30.179"/>
    <p1510:client id="{2DEE9D44-7975-D03C-5263-E79F08B5E11D}" v="166" dt="2019-11-25T17:33:24.438"/>
    <p1510:client id="{36C7158A-449D-5F20-F9C8-C9C54E8B2DC7}" v="126" dt="2019-11-24T05:45:21.388"/>
    <p1510:client id="{4FA9FC3C-6396-5A49-0B8B-2D44E127D75C}" v="129" dt="2019-11-21T13:10:13.086"/>
    <p1510:client id="{5A635906-B378-7BA1-571B-7B3C7BCF99D0}" v="18" dt="2019-11-21T17:35:16.010"/>
    <p1510:client id="{62F44646-2394-3613-0591-24E7015DA000}" v="5" dt="2019-11-27T05:10:51.341"/>
    <p1510:client id="{64DB9CCC-0280-0F4D-CD8B-1CB8F9536C2A}" v="22" dt="2019-11-27T06:01:10.222"/>
    <p1510:client id="{6555EC2B-266E-AD31-D643-B0D33F1BD4B1}" v="3" dt="2019-11-28T05:53:23.495"/>
    <p1510:client id="{8274BBCE-7C8D-F79B-F976-AC75CBAF3291}" v="153" dt="2019-11-26T14:51:06.944"/>
    <p1510:client id="{9037C3D2-8F33-E08D-A4EE-6CBF72C58803}" v="495" dt="2019-11-26T14:26:50.361"/>
    <p1510:client id="{9376F3DC-6F11-BDC2-96EE-4CCFFA0CBCC8}" v="8" dt="2019-11-27T14:56:14.573"/>
    <p1510:client id="{978BC820-0087-C888-3EBE-9009F0F50E31}" v="259" dt="2019-11-21T08:19:43.147"/>
    <p1510:client id="{A7824D0D-E361-05FB-B34A-9BBAAC4C0B58}" v="33" dt="2019-11-22T13:26:50.692"/>
    <p1510:client id="{AB1ADA6D-71EF-531F-BCC9-B337D7563350}" v="98" dt="2019-11-24T06:38:02.980"/>
    <p1510:client id="{AC4D1139-A860-EE7A-0807-B37E619CC920}" v="7" dt="2019-11-21T11:00:54.736"/>
    <p1510:client id="{C1EEAA7C-32A7-4971-FAD6-597BACCDD601}" v="1" dt="2019-11-27T06:21:58.600"/>
    <p1510:client id="{CD0819E0-18F1-0101-BB69-E862D0BDBF1F}" v="45" dt="2019-11-28T04:21:48.626"/>
    <p1510:client id="{D0F49DD6-1403-24D9-6989-15942EDC9529}" v="16" dt="2019-11-26T09:33:32.819"/>
    <p1510:client id="{D228B1E9-8602-F6CC-833F-4C1BE503D7AA}" v="56" dt="2019-11-24T12:46:29.948"/>
    <p1510:client id="{E1C624FB-2A05-D66D-E69D-D5FCA3103591}" v="813" dt="2019-11-23T02:09:00.569"/>
    <p1510:client id="{E1E4539B-F6BF-5FB1-0365-83BA22488CAC}" v="2" dt="2019-11-22T03:51:14.652"/>
    <p1510:client id="{E29679F2-4A4C-D35B-16A7-156EAE35CABE}" v="341" dt="2019-11-28T10:49:08.859"/>
    <p1510:client id="{E78F8226-D2A3-50FF-ACCB-AF8F6EBA590A}" v="618" dt="2019-11-25T22:29:50.527"/>
    <p1510:client id="{ED10B397-124D-1134-8A7B-E8A2E50767BE}" v="347" dt="2019-11-27T08:12:10.982"/>
    <p1510:client id="{F21845D8-D88D-F7BC-5B9E-08BC6204236A}" v="5" dt="2019-11-22T03:40:31.429"/>
    <p1510:client id="{F85600AA-B462-4C0F-8AED-0DCC09EB9331}" v="10" dt="2019-11-22T03:48:37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13" autoAdjust="0"/>
  </p:normalViewPr>
  <p:slideViewPr>
    <p:cSldViewPr snapToGrid="0">
      <p:cViewPr varScale="1">
        <p:scale>
          <a:sx n="92" d="100"/>
          <a:sy n="92" d="100"/>
        </p:scale>
        <p:origin x="12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9C530F-4E1C-46AC-A1C2-40B9839AB6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D18A6-8472-4E6C-9EE2-6312449C5C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920A4-DA59-452A-A732-F9D2E8B111F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6DF85-5685-46FE-8CE1-8EA86E20C3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27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C6957-C95F-4903-AD0D-C56BFCC53DBF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24984-13B6-4F5F-A503-A0FB0DAC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7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24984-13B6-4F5F-A503-A0FB0DACB8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89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15EC306-ACED-4126-978F-BA39DC73A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A8D768-551F-4F0B-A6C1-4F2E6666CF4A}" type="slidenum">
              <a:rPr lang="it-IT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it-IT" altLang="en-US">
              <a:latin typeface="Arial" panose="020B060402020202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EE7DD429-BD17-45F4-A7CF-CD1BED34A6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CA627B08-54E0-4AE2-9738-0044628AA6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3BC27CB2-EF34-4541-9EEF-3E6C042882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563ED8-C3E0-4998-946B-D9A585352898}" type="slidenum">
              <a:rPr lang="it-IT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it-IT" altLang="en-US">
              <a:latin typeface="Arial" panose="020B0604020202020204" pitchFamily="34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3927E9E5-7A75-4473-A6AD-26E6ED2425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9C1D7EB-00B0-47C7-8279-C5DC63433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3BC27CB2-EF34-4541-9EEF-3E6C042882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563ED8-C3E0-4998-946B-D9A585352898}" type="slidenum">
              <a:rPr lang="it-IT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it-IT" altLang="en-US">
              <a:latin typeface="Arial" panose="020B0604020202020204" pitchFamily="34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3927E9E5-7A75-4473-A6AD-26E6ED2425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9C1D7EB-00B0-47C7-8279-C5DC63433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51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7CE4DD9-33AB-4297-A382-CDA3C28B6C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5FEB5-AA9B-4668-938E-1571A0245ED9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87BD9A1-0701-4609-A68A-B10A3FE60B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E20B0DE8-9871-4759-90CD-75D68AF08B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9800" y="4443413"/>
            <a:ext cx="5173663" cy="4211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KEY MESSAGE:</a:t>
            </a:r>
          </a:p>
          <a:p>
            <a:r>
              <a:rPr lang="en-US" altLang="en-US"/>
              <a:t>This chart highlights the evolution of design geometry from the drawing board through the various stages of CAD design.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E485EE-E82D-491E-8269-6E176DFDBC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19E161-6EB7-48EB-8F93-71449E79CF7D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FAD65EE7-D603-4DF8-BD6C-BA5526FCA3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3858CA3D-8F8D-45CD-B6DD-285DDE8D7A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9800" y="4445000"/>
            <a:ext cx="5173663" cy="4210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For many applications like computer animation, surface models are sufficient.  For engineering design, we want to model objects as solids.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CAEF6CD3-94D9-4083-84BD-D55768E4F4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BA6A1D5-A1F5-450B-91A9-F5C18AB63BB3}" type="slidenum">
              <a:rPr lang="en-US" altLang="en-US" sz="1200">
                <a:latin typeface="Arial Narrow" panose="020B0606020202030204" pitchFamily="34" charset="0"/>
              </a:rPr>
              <a:pPr eaLnBrk="1" hangingPunct="1"/>
              <a:t>27</a:t>
            </a:fld>
            <a:endParaRPr lang="en-US" altLang="en-US" sz="1200">
              <a:latin typeface="Arial Narrow" panose="020B060602020203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B4B69F86-E325-483F-A6F2-63C5AD8ABF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C12C133-8293-4A6E-9F88-7B756B50F7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C54CC548-1861-4171-B944-89E85601B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591F296-72DD-4B19-9095-AF88B4C0D6E0}" type="slidenum">
              <a:rPr lang="it-IT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it-IT" altLang="en-US">
              <a:latin typeface="Arial" panose="020B0604020202020204" pitchFamily="34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ED06A93A-AF4C-45DC-9607-EFA2E6B03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E8D4A21F-4128-4987-AD1D-4D1EF6DE31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DA538F6E-FE52-4AE5-A35D-282613B7B4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38F8DD-BCD8-4E53-A0F6-ED4A3BB6B66F}" type="slidenum">
              <a:rPr lang="it-IT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it-IT" altLang="en-US">
              <a:latin typeface="Arial" panose="020B0604020202020204" pitchFamily="34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F71CF0A0-5E2B-4C85-8065-6B5785ED1C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AD131713-FFEF-41A8-81AE-B7EDF24DB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ED197C04-A8FE-4980-806E-5C41701A6A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0F9785-D8E3-40FE-83D2-D427ADABF2CC}" type="slidenum">
              <a:rPr lang="it-IT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it-IT" altLang="en-US">
              <a:latin typeface="Arial" panose="020B060402020202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DAB90A85-95E2-4F97-8D09-9EDFA2C058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1DB4DA27-629E-4F15-A4D5-76500CC55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15EC306-ACED-4126-978F-BA39DC73A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A8D768-551F-4F0B-A6C1-4F2E6666CF4A}" type="slidenum">
              <a:rPr lang="it-IT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it-IT" altLang="en-US">
              <a:latin typeface="Arial" panose="020B060402020202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EE7DD429-BD17-45F4-A7CF-CD1BED34A6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CA627B08-54E0-4AE2-9738-0044628AA6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04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15EC306-ACED-4126-978F-BA39DC73A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A8D768-551F-4F0B-A6C1-4F2E6666CF4A}" type="slidenum">
              <a:rPr lang="it-IT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it-IT" altLang="en-US">
              <a:latin typeface="Arial" panose="020B060402020202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EE7DD429-BD17-45F4-A7CF-CD1BED34A6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CA627B08-54E0-4AE2-9738-0044628AA6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9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2.svg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2.svg"/><Relationship Id="rId4" Type="http://schemas.openxmlformats.org/officeDocument/2006/relationships/image" Target="../media/image1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40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sv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2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em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2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sv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3.sv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svg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Slide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us on a city street&#10;&#10;Description generated with high confidence">
            <a:extLst>
              <a:ext uri="{FF2B5EF4-FFF2-40B4-BE49-F238E27FC236}">
                <a16:creationId xmlns:a16="http://schemas.microsoft.com/office/drawing/2014/main" id="{BE971BC2-EE80-44DF-96EB-F4F0FFC79D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6DA55E-DEE2-40F2-ACD3-C126406157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E51FB-187F-4AFD-AC55-1B5AAF3C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7567" y="4856164"/>
            <a:ext cx="9680838" cy="11602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0AB400-48C3-416C-8C42-73239E44B8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825"/>
          <a:stretch>
            <a:fillRect/>
          </a:stretch>
        </p:blipFill>
        <p:spPr>
          <a:xfrm>
            <a:off x="0" y="3955313"/>
            <a:ext cx="1187428" cy="21998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C20971A-272E-4881-8ACC-987B930328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29966" flipV="1">
            <a:off x="11068296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67" y="1976438"/>
            <a:ext cx="9680838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9A5502-B64F-4C9B-AA0D-E4421F330F3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1" y="369685"/>
            <a:ext cx="2305462" cy="12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8">
            <a:extLst>
              <a:ext uri="{FF2B5EF4-FFF2-40B4-BE49-F238E27FC236}">
                <a16:creationId xmlns:a16="http://schemas.microsoft.com/office/drawing/2014/main" id="{E407830C-4A3F-4871-A6DF-3BDB562347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0193B48-B5EC-4682-840C-F7AF57E2662D}"/>
              </a:ext>
            </a:extLst>
          </p:cNvPr>
          <p:cNvSpPr/>
          <p:nvPr userDrawn="1"/>
        </p:nvSpPr>
        <p:spPr>
          <a:xfrm rot="5400000" flipV="1">
            <a:off x="-453147" y="4237353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3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06314F7-ECFF-472E-BDF8-1C4153E051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1" y="791050"/>
            <a:ext cx="1061504" cy="16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91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A6FA2E-D169-48CA-87BD-88F9F9356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9817F65-6DE4-4B42-B70B-89C1E68A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469793-70B4-4CCB-98C4-C78465E77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1099" y="4640367"/>
            <a:ext cx="1068300" cy="16263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388CE5-BCF6-4CE8-941F-5CC2514D87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4381" y="609599"/>
            <a:ext cx="844244" cy="12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469793-70B4-4CCB-98C4-C78465E77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1099" y="4640367"/>
            <a:ext cx="1068300" cy="16263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388CE5-BCF6-4CE8-941F-5CC2514D87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4381" y="609599"/>
            <a:ext cx="844244" cy="12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39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DB3C7-8FD6-486B-A137-475900D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BFE215-7421-4D4E-8ABD-7E977E86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87F99-DEBF-42AE-8A18-B3552C366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5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DB3C7-8FD6-486B-A137-475900D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87F99-DEBF-42AE-8A18-B3552C366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9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-column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DB3C7-8FD6-486B-A137-475900D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BFE215-7421-4D4E-8ABD-7E977E86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509564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87F99-DEBF-42AE-8A18-B3552C366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924A9C-DE86-4B24-9786-72BBCEF2CD7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704879" y="1211434"/>
            <a:ext cx="509564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045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D6D14-EA04-41F9-8B02-5CB30B8AD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798A3D-A5F8-4D2F-8142-6486882F1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EEA65C-096B-458D-8CB2-A45BEA2EEA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5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D6D14-EA04-41F9-8B02-5CB30B8AD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798A3D-A5F8-4D2F-8142-6486882F1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CC26B-FAEF-4693-B58A-539607A4BE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E8E72-84C8-467E-9B11-1CD231B5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D4EBBE-FD52-42DE-9A24-D5A84C94A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06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CDED4-9726-4C79-8BD8-17CAA7C6BF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Slide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C47694A-1EF3-4C0E-A6CD-C3B522D66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5EA935-A76D-4024-84AF-5DB6C36506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E51FB-187F-4AFD-AC55-1B5AAF3C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7567" y="4856164"/>
            <a:ext cx="9680838" cy="11602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BCA8F7-386A-4FDC-94E7-83CF538108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1" y="328741"/>
            <a:ext cx="2305462" cy="1257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67" y="1976438"/>
            <a:ext cx="9680838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44CD30-ADB2-4D28-87D8-FB23B85ED6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7578" y="3868223"/>
            <a:ext cx="1445006" cy="219986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6E2D95F-E92B-43A4-AFC9-58E4C1C1A0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29966" flipV="1">
            <a:off x="11068296" y="492841"/>
            <a:ext cx="1154447" cy="17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63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Gray">
    <p:bg>
      <p:bgPr>
        <a:solidFill>
          <a:srgbClr val="898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DE215F-3150-4684-9B09-C10166464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EB1AAC5-5FCE-4ED4-959D-17FC7B431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057BC86-94BD-4AAC-BAC5-832FE73590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1C5DD6-B191-49B8-8E47-50F5164CEC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62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rgbClr val="898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057BC86-94BD-4AAC-BAC5-832FE73590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1C5DD6-B191-49B8-8E47-50F5164CEC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8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25AB3E9-AB88-4CE5-A864-3FEDF13DE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DC7F35B-4509-44AB-B247-0EDED8B7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AAAA97-7BEE-4D97-9F39-BF3D5ACCB9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66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25AB3E9-AB88-4CE5-A864-3FEDF13DE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AAAA97-7BEE-4D97-9F39-BF3D5ACCB9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23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326287-B859-4479-8C0D-AE2757782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0E27253-CD89-4904-BECB-9B274B327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3A9860-4C3C-46B4-9B13-31959DFC7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608879C-281D-4466-8933-CEFE7337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062526-0617-418E-A98E-94E3B0420A8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3A9860-4C3C-46B4-9B13-31959DFC7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608879C-281D-4466-8933-CEFE7337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32B20-159A-4315-9526-7B328088A0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1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AC2368-2D45-4F96-B5CF-13591639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1702D5-DB25-4A10-91A2-4A8AC0E7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86420E-8F9F-4A14-9A6C-9445A13B8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C4CE4-A001-42C5-AE75-32F5397968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70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AC2368-2D45-4F96-B5CF-13591639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86420E-8F9F-4A14-9A6C-9445A13B8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7021EC-4D6D-4DC1-95CA-B2144FAE35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56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8E46A56-46F0-40DB-B6AF-B329FDAC8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721B756-BBC3-4566-A3B1-B8BCD5945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46840F0-5B4E-42D6-A37A-E2ACAF268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11CE915-C6F2-4DBB-819E-449495DB28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00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46840F0-5B4E-42D6-A37A-E2ACAF268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11CE915-C6F2-4DBB-819E-449495DB28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9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C6EB9D30-BDF0-4169-9F2B-CCF141DD4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0686" y="11069"/>
            <a:ext cx="4891313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7300686" y="0"/>
            <a:ext cx="4891313" cy="6858000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-11067"/>
            <a:ext cx="7300686" cy="6880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0686" y="4424607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09F726-A1E4-4E21-B9F9-90FF9F03DD7B}"/>
              </a:ext>
            </a:extLst>
          </p:cNvPr>
          <p:cNvSpPr/>
          <p:nvPr userDrawn="1"/>
        </p:nvSpPr>
        <p:spPr>
          <a:xfrm>
            <a:off x="355038" y="310849"/>
            <a:ext cx="19563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Agenda</a:t>
            </a:r>
            <a:endParaRPr 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240DA-0B78-47FE-88EB-DE733B1A5D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8850" y="1436688"/>
            <a:ext cx="5641975" cy="4570412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3200" b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2800" b="1">
                <a:solidFill>
                  <a:schemeClr val="bg1"/>
                </a:solidFill>
              </a:defRPr>
            </a:lvl2pPr>
            <a:lvl3pPr marL="1257300" indent="-342900">
              <a:buFont typeface="+mj-lt"/>
              <a:buAutoNum type="arabicPeriod"/>
              <a:defRPr sz="2400" b="1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</p:spTree>
    <p:extLst>
      <p:ext uri="{BB962C8B-B14F-4D97-AF65-F5344CB8AC3E}">
        <p14:creationId xmlns:p14="http://schemas.microsoft.com/office/powerpoint/2010/main" val="2538681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B1A7893-E924-4D19-9C2F-5252B976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CB4986-462A-4A87-883B-44EB15D96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F78F37E-347E-4C4B-86C8-5ECA7B82B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69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B1A7893-E924-4D19-9C2F-5252B976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F78F37E-347E-4C4B-86C8-5ECA7B82B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79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Light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D539F1-8391-422D-AEB1-EBC6C4B61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247847-D8D8-471D-9404-E5F502F40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8EE0CED-28E4-43E2-A5C2-E8F36D2F69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91EFE9E-B9C7-4293-83CC-C152E93463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068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Light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5C637-9F7D-45D0-9B00-2523DA47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C3C031-2D86-42F4-9069-E7C6294FB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C7EDB0-4F47-4BC6-B6EF-276EC8B20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760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6">
            <a:extLst>
              <a:ext uri="{FF2B5EF4-FFF2-40B4-BE49-F238E27FC236}">
                <a16:creationId xmlns:a16="http://schemas.microsoft.com/office/drawing/2014/main" id="{C2975983-719D-4B74-A4E9-6571E207A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1606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5C2C7A-2C10-468C-AAB9-ADD35779AB3B}"/>
              </a:ext>
            </a:extLst>
          </p:cNvPr>
          <p:cNvSpPr/>
          <p:nvPr userDrawn="1"/>
        </p:nvSpPr>
        <p:spPr>
          <a:xfrm>
            <a:off x="0" y="0"/>
            <a:ext cx="12192000" cy="3160643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3482875"/>
            <a:ext cx="11473682" cy="24752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60375" indent="-23336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41560A2-F3DA-46A3-96C6-8C559A6360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629966" flipV="1">
            <a:off x="11228861" y="789334"/>
            <a:ext cx="987658" cy="1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171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05C2C7A-2C10-468C-AAB9-ADD35779AB3B}"/>
              </a:ext>
            </a:extLst>
          </p:cNvPr>
          <p:cNvSpPr/>
          <p:nvPr userDrawn="1"/>
        </p:nvSpPr>
        <p:spPr>
          <a:xfrm>
            <a:off x="0" y="0"/>
            <a:ext cx="12192000" cy="3160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41560A2-F3DA-46A3-96C6-8C559A636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629966" flipV="1">
            <a:off x="11228861" y="789334"/>
            <a:ext cx="987658" cy="1503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68310F-CE61-41B0-A411-27C50426B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3482875"/>
            <a:ext cx="11473682" cy="24752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60375" indent="-23336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51029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C4E72744-4FE7-442C-90E1-D52399A21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56E9468-3C38-43B7-ADD2-13B00BC568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DBA13-D051-49FA-93A1-F460A2DDC401}"/>
              </a:ext>
            </a:extLst>
          </p:cNvPr>
          <p:cNvSpPr/>
          <p:nvPr userDrawn="1"/>
        </p:nvSpPr>
        <p:spPr>
          <a:xfrm>
            <a:off x="0" y="0"/>
            <a:ext cx="44299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3901879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974573"/>
            <a:ext cx="3901879" cy="42023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29D23C-D5B1-45BF-B673-A97CCC025F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8784303-D4B5-426A-8BAB-E5FF53D2DB61}"/>
              </a:ext>
            </a:extLst>
          </p:cNvPr>
          <p:cNvSpPr/>
          <p:nvPr userDrawn="1"/>
        </p:nvSpPr>
        <p:spPr>
          <a:xfrm rot="5400000" flipV="1">
            <a:off x="10677910" y="983546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3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533606-ED42-4463-A82E-13F08D3BF1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71802" y="946235"/>
            <a:ext cx="7170236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79730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56E9468-3C38-43B7-ADD2-13B00BC568B4}"/>
              </a:ext>
            </a:extLst>
          </p:cNvPr>
          <p:cNvSpPr/>
          <p:nvPr userDrawn="1"/>
        </p:nvSpPr>
        <p:spPr>
          <a:xfrm>
            <a:off x="4429950" y="0"/>
            <a:ext cx="77620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3901879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974573"/>
            <a:ext cx="3901879" cy="42023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29D23C-D5B1-45BF-B673-A97CCC025F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8784303-D4B5-426A-8BAB-E5FF53D2DB61}"/>
              </a:ext>
            </a:extLst>
          </p:cNvPr>
          <p:cNvSpPr/>
          <p:nvPr userDrawn="1"/>
        </p:nvSpPr>
        <p:spPr>
          <a:xfrm rot="5400000" flipV="1">
            <a:off x="10677910" y="983546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4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7DB2A4-2BF3-40C2-8739-45400D9C443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71802" y="946235"/>
            <a:ext cx="7170236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555912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2D39A5F3-47F3-4914-A2E2-BD25B0799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47705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347705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1AAE5A-5405-47F3-9B2C-0E782C4BB86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118957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34770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591" y="501802"/>
            <a:ext cx="967409" cy="14727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0EB667-4321-4817-85CA-81F70771E8B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591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4731C956-D3A7-45D4-91C2-097853016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F6EC07-7B91-4133-8610-4BA1B1A8AD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2" y="406737"/>
            <a:ext cx="1061504" cy="16160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08BC71-C84E-4F50-BAED-81354A287DCA}"/>
              </a:ext>
            </a:extLst>
          </p:cNvPr>
          <p:cNvSpPr/>
          <p:nvPr userDrawn="1"/>
        </p:nvSpPr>
        <p:spPr>
          <a:xfrm>
            <a:off x="355038" y="310849"/>
            <a:ext cx="19563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Agenda</a:t>
            </a:r>
            <a:endParaRPr 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0D42D6A-A578-42BC-A849-C84F9CC34C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50" y="1436688"/>
            <a:ext cx="5641975" cy="4570412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3200" b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2800" b="1">
                <a:solidFill>
                  <a:schemeClr val="bg1"/>
                </a:solidFill>
              </a:defRPr>
            </a:lvl2pPr>
            <a:lvl3pPr marL="1257300" indent="-342900">
              <a:buFont typeface="+mj-lt"/>
              <a:buAutoNum type="arabicPeriod"/>
              <a:defRPr sz="2400" b="1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</p:spTree>
    <p:extLst>
      <p:ext uri="{BB962C8B-B14F-4D97-AF65-F5344CB8AC3E}">
        <p14:creationId xmlns:p14="http://schemas.microsoft.com/office/powerpoint/2010/main" val="4345617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3">
            <a:extLst>
              <a:ext uri="{FF2B5EF4-FFF2-40B4-BE49-F238E27FC236}">
                <a16:creationId xmlns:a16="http://schemas.microsoft.com/office/drawing/2014/main" id="{ADF64E49-A6C6-497F-9319-4CFE858964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7050" y="0"/>
            <a:ext cx="8714950" cy="6858000"/>
          </a:xfrm>
          <a:prstGeom prst="rect">
            <a:avLst/>
          </a:prstGeom>
        </p:spPr>
      </p:pic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2D39A5F3-47F3-4914-A2E2-BD25B0799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7050" y="0"/>
            <a:ext cx="347705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3477049" y="0"/>
            <a:ext cx="8714949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1AAE5A-5405-47F3-9B2C-0E782C4BB86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4A5B31-C739-4894-AFB8-620CF7EC52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95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 flipH="1">
            <a:off x="3477050" y="0"/>
            <a:ext cx="87149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591" y="501802"/>
            <a:ext cx="967409" cy="14727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0EB667-4321-4817-85CA-81F70771E8B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8C847D-A8D5-4163-9CAB-845C1D7E21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92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2D39A5F3-47F3-4914-A2E2-BD25B0799F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3BD3D7-5DAE-44DD-A070-893813AAD1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FAC3DA-5D62-4EDE-86D5-EAC4BB112AFC}"/>
              </a:ext>
            </a:extLst>
          </p:cNvPr>
          <p:cNvSpPr/>
          <p:nvPr userDrawn="1"/>
        </p:nvSpPr>
        <p:spPr>
          <a:xfrm>
            <a:off x="7327900" y="0"/>
            <a:ext cx="486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E69794-45EC-4A6A-991F-4A48608C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056" y="4619074"/>
            <a:ext cx="5705561" cy="753122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9577173-1398-4914-BC08-09DDEEFA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238" y="946235"/>
            <a:ext cx="4114800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90719C-1018-4B2C-B116-30F56A9C1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54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3BD3D7-5DAE-44DD-A070-893813AAD1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FAC3DA-5D62-4EDE-86D5-EAC4BB112AFC}"/>
              </a:ext>
            </a:extLst>
          </p:cNvPr>
          <p:cNvSpPr/>
          <p:nvPr userDrawn="1"/>
        </p:nvSpPr>
        <p:spPr>
          <a:xfrm>
            <a:off x="7327900" y="0"/>
            <a:ext cx="486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E69794-45EC-4A6A-991F-4A48608C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056" y="4619074"/>
            <a:ext cx="5705561" cy="753122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9577173-1398-4914-BC08-09DDEEFA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238" y="946235"/>
            <a:ext cx="4114800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90719C-1018-4B2C-B116-30F56A9C1B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933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An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007CC076-8374-4543-8800-043E3A6EA3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882B73-2CDD-41CD-A60C-EDC0DF334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340C576-98F3-4772-8368-C72BB670B1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5" b="13442"/>
          <a:stretch>
            <a:fillRect/>
          </a:stretch>
        </p:blipFill>
        <p:spPr>
          <a:xfrm rot="16200000" flipH="1">
            <a:off x="4227887" y="-1106111"/>
            <a:ext cx="6858000" cy="9070226"/>
          </a:xfrm>
          <a:custGeom>
            <a:avLst/>
            <a:gdLst>
              <a:gd name="connsiteX0" fmla="*/ 0 w 6849053"/>
              <a:gd name="connsiteY0" fmla="*/ 0 h 9117496"/>
              <a:gd name="connsiteX1" fmla="*/ 0 w 6849053"/>
              <a:gd name="connsiteY1" fmla="*/ 9117496 h 9117496"/>
              <a:gd name="connsiteX2" fmla="*/ 6849053 w 6849053"/>
              <a:gd name="connsiteY2" fmla="*/ 9117496 h 9117496"/>
              <a:gd name="connsiteX3" fmla="*/ 6849053 w 6849053"/>
              <a:gd name="connsiteY3" fmla="*/ 0 h 91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9053" h="9117496">
                <a:moveTo>
                  <a:pt x="0" y="0"/>
                </a:moveTo>
                <a:lnTo>
                  <a:pt x="0" y="9117496"/>
                </a:lnTo>
                <a:lnTo>
                  <a:pt x="6849053" y="9117496"/>
                </a:lnTo>
                <a:lnTo>
                  <a:pt x="6849053" y="0"/>
                </a:lnTo>
                <a:close/>
              </a:path>
            </a:pathLst>
          </a:cu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55618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55618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530994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Angled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F7862E-0B61-44E2-853D-5EB84C311DDB}"/>
              </a:ext>
            </a:extLst>
          </p:cNvPr>
          <p:cNvSpPr/>
          <p:nvPr userDrawn="1"/>
        </p:nvSpPr>
        <p:spPr>
          <a:xfrm>
            <a:off x="10800522" y="6056243"/>
            <a:ext cx="1325217" cy="7421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view of a city&#10;&#10;Description generated with very high confidence">
            <a:extLst>
              <a:ext uri="{FF2B5EF4-FFF2-40B4-BE49-F238E27FC236}">
                <a16:creationId xmlns:a16="http://schemas.microsoft.com/office/drawing/2014/main" id="{1D3606D1-1166-4A2C-9D43-71690AD4B1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419" y="0"/>
            <a:ext cx="9042581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EB8A8F-93A3-480A-84C9-7A2DCAA86372}"/>
              </a:ext>
            </a:extLst>
          </p:cNvPr>
          <p:cNvSpPr/>
          <p:nvPr userDrawn="1"/>
        </p:nvSpPr>
        <p:spPr>
          <a:xfrm>
            <a:off x="3156264" y="4488"/>
            <a:ext cx="9035737" cy="6853513"/>
          </a:xfrm>
          <a:custGeom>
            <a:avLst/>
            <a:gdLst>
              <a:gd name="connsiteX0" fmla="*/ 3337182 w 9035737"/>
              <a:gd name="connsiteY0" fmla="*/ 0 h 6853513"/>
              <a:gd name="connsiteX1" fmla="*/ 9035737 w 9035737"/>
              <a:gd name="connsiteY1" fmla="*/ 4111 h 6853513"/>
              <a:gd name="connsiteX2" fmla="*/ 9035737 w 9035737"/>
              <a:gd name="connsiteY2" fmla="*/ 2857075 h 6853513"/>
              <a:gd name="connsiteX3" fmla="*/ 7081321 w 9035737"/>
              <a:gd name="connsiteY3" fmla="*/ 6853513 h 6853513"/>
              <a:gd name="connsiteX4" fmla="*/ 0 w 9035737"/>
              <a:gd name="connsiteY4" fmla="*/ 6848398 h 6853513"/>
              <a:gd name="connsiteX5" fmla="*/ 3337182 w 9035737"/>
              <a:gd name="connsiteY5" fmla="*/ 0 h 6853513"/>
              <a:gd name="connsiteX0" fmla="*/ 3337182 w 9035737"/>
              <a:gd name="connsiteY0" fmla="*/ 0 h 6853513"/>
              <a:gd name="connsiteX1" fmla="*/ 9035737 w 9035737"/>
              <a:gd name="connsiteY1" fmla="*/ 4111 h 6853513"/>
              <a:gd name="connsiteX2" fmla="*/ 9035737 w 9035737"/>
              <a:gd name="connsiteY2" fmla="*/ 2857075 h 6853513"/>
              <a:gd name="connsiteX3" fmla="*/ 7081321 w 9035737"/>
              <a:gd name="connsiteY3" fmla="*/ 6853513 h 6853513"/>
              <a:gd name="connsiteX4" fmla="*/ 0 w 9035737"/>
              <a:gd name="connsiteY4" fmla="*/ 6848398 h 6853513"/>
              <a:gd name="connsiteX5" fmla="*/ 3337182 w 9035737"/>
              <a:gd name="connsiteY5" fmla="*/ 0 h 685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5737" h="6853513">
                <a:moveTo>
                  <a:pt x="3337182" y="0"/>
                </a:moveTo>
                <a:lnTo>
                  <a:pt x="9035737" y="4111"/>
                </a:lnTo>
                <a:lnTo>
                  <a:pt x="9035737" y="2857075"/>
                </a:lnTo>
                <a:lnTo>
                  <a:pt x="7081321" y="6853513"/>
                </a:lnTo>
                <a:lnTo>
                  <a:pt x="0" y="6848398"/>
                </a:lnTo>
                <a:cubicBezTo>
                  <a:pt x="1112394" y="4565598"/>
                  <a:pt x="2165937" y="2282494"/>
                  <a:pt x="3337182" y="0"/>
                </a:cubicBezTo>
                <a:close/>
              </a:path>
            </a:pathLst>
          </a:custGeom>
          <a:solidFill>
            <a:srgbClr val="5A5A64">
              <a:alpha val="50000"/>
            </a:srgbClr>
          </a:solidFill>
          <a:ln w="12700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AF4DA9-C9A7-4AF6-A273-F34CE9FF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1083486"/>
            <a:ext cx="4551236" cy="1016984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EF1FAF-7F52-4343-82D4-70226C1B6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2262702"/>
            <a:ext cx="4551236" cy="393268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92594-8173-4AE0-B32A-A5CCC4CA56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E9F50F-B19B-4FC9-8B15-5FB58BF9C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857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BB2C0-8C3A-4FFB-B52A-3EEE0E3C03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87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An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40C576-98F3-4772-8368-C72BB670B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" b="13442"/>
          <a:stretch>
            <a:fillRect/>
          </a:stretch>
        </p:blipFill>
        <p:spPr>
          <a:xfrm rot="16200000" flipH="1">
            <a:off x="4227886" y="-1106111"/>
            <a:ext cx="6858001" cy="9070226"/>
          </a:xfrm>
          <a:custGeom>
            <a:avLst/>
            <a:gdLst>
              <a:gd name="connsiteX0" fmla="*/ 0 w 6849053"/>
              <a:gd name="connsiteY0" fmla="*/ 0 h 9117496"/>
              <a:gd name="connsiteX1" fmla="*/ 0 w 6849053"/>
              <a:gd name="connsiteY1" fmla="*/ 9117496 h 9117496"/>
              <a:gd name="connsiteX2" fmla="*/ 6849053 w 6849053"/>
              <a:gd name="connsiteY2" fmla="*/ 9117496 h 9117496"/>
              <a:gd name="connsiteX3" fmla="*/ 6849053 w 6849053"/>
              <a:gd name="connsiteY3" fmla="*/ 0 h 91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9053" h="9117496">
                <a:moveTo>
                  <a:pt x="0" y="0"/>
                </a:moveTo>
                <a:lnTo>
                  <a:pt x="0" y="9117496"/>
                </a:lnTo>
                <a:lnTo>
                  <a:pt x="6849053" y="9117496"/>
                </a:lnTo>
                <a:lnTo>
                  <a:pt x="6849053" y="0"/>
                </a:lnTo>
                <a:close/>
              </a:path>
            </a:pathLst>
          </a:cu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55618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55618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953645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us on a city street&#10;&#10;Description generated with high confidence">
            <a:extLst>
              <a:ext uri="{FF2B5EF4-FFF2-40B4-BE49-F238E27FC236}">
                <a16:creationId xmlns:a16="http://schemas.microsoft.com/office/drawing/2014/main" id="{BE971BC2-EE80-44DF-96EB-F4F0FFC79D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6DA55E-DEE2-40F2-ACD3-C126406157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4788CA-3583-4CDB-BCBF-0B931D3FB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F6A6A4C-304C-4650-8983-284E32D6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5"/>
            <a:ext cx="11473682" cy="82944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854D5-414D-4126-8F6B-7540A60CE7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1D346-0B19-4DB8-9A91-72DA7E30FD14}"/>
              </a:ext>
            </a:extLst>
          </p:cNvPr>
          <p:cNvSpPr/>
          <p:nvPr userDrawn="1"/>
        </p:nvSpPr>
        <p:spPr>
          <a:xfrm>
            <a:off x="1" y="5303520"/>
            <a:ext cx="12191999" cy="1554480"/>
          </a:xfrm>
          <a:prstGeom prst="rect">
            <a:avLst/>
          </a:prstGeom>
          <a:solidFill>
            <a:schemeClr val="tx2"/>
          </a:solidFill>
        </p:spPr>
        <p:txBody>
          <a:bodyPr wrap="square" lIns="457200" tIns="137160" rIns="2286000" bIns="91440" anchor="t">
            <a:noAutofit/>
          </a:bodyPr>
          <a:lstStyle/>
          <a:p>
            <a:pPr defTabSz="914367">
              <a:defRPr/>
            </a:pPr>
            <a:endParaRPr lang="en-US" sz="1176" kern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0FE211-D408-480D-9628-7A61837F1F9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64983" y="5417293"/>
            <a:ext cx="9242843" cy="1251420"/>
          </a:xfrm>
        </p:spPr>
        <p:txBody>
          <a:bodyPr/>
          <a:lstStyle>
            <a:lvl1pPr marL="0" indent="0" algn="l" defTabSz="914367" rtl="0" eaLnBrk="1" latinLnBrk="0" hangingPunct="1">
              <a:spcBef>
                <a:spcPts val="0"/>
              </a:spcBef>
              <a:buNone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0" indent="-233363" algn="l" defTabSz="914367" rtl="0" eaLnBrk="1" latinLnBrk="0" hangingPunct="1">
              <a:buFont typeface="Arial" panose="020B0604020202020204" pitchFamily="34" charset="0"/>
              <a:buChar char="•"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0" indent="-227013" algn="l" defTabSz="914367" rtl="0" eaLnBrk="1" latinLnBrk="0" hangingPunct="1">
              <a:buFont typeface="Arial" panose="020B0604020202020204" pitchFamily="34" charset="0"/>
              <a:buChar char="•"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0" indent="-227013" algn="l" defTabSz="914367" rtl="0" eaLnBrk="1" latinLnBrk="0" hangingPunct="1">
              <a:buFont typeface="Arial" panose="020B0604020202020204" pitchFamily="34" charset="0"/>
              <a:buChar char="•"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AD7F6B6-BE8E-4320-95D1-D44831C946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5002" y="2185598"/>
            <a:ext cx="3406775" cy="2351088"/>
          </a:xfrm>
          <a:prstGeom prst="homePlate">
            <a:avLst>
              <a:gd name="adj" fmla="val 13542"/>
            </a:avLst>
          </a:prstGeom>
          <a:solidFill>
            <a:srgbClr val="1771C8">
              <a:alpha val="80000"/>
            </a:srgbClr>
          </a:solidFill>
        </p:spPr>
        <p:txBody>
          <a:bodyPr wrap="square" lIns="274320" tIns="182880" rIns="274320" bIns="274320" rtlCol="0">
            <a:no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None/>
              <a:defRPr lang="en-US" sz="2400" b="1" i="0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lang="en-US" dirty="0" smtClean="0"/>
            </a:lvl3pPr>
            <a:lvl4pPr marL="1143000" indent="0">
              <a:buNone/>
              <a:defRPr lang="en-US" sz="1800" dirty="0" smtClean="0"/>
            </a:lvl4pPr>
            <a:lvl5pPr marL="1600200" indent="0">
              <a:buNone/>
              <a:defRPr lang="en-US" sz="1800" dirty="0"/>
            </a:lvl5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Challenge</a:t>
            </a:r>
          </a:p>
          <a:p>
            <a:pPr marL="0" marR="0" lvl="1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54361A70-8874-4F10-8E9A-3F175C6D8C1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1637" y="2185598"/>
            <a:ext cx="3615443" cy="2351088"/>
          </a:xfrm>
          <a:prstGeom prst="chevron">
            <a:avLst>
              <a:gd name="adj" fmla="val 13362"/>
            </a:avLst>
          </a:prstGeom>
          <a:solidFill>
            <a:schemeClr val="accent4">
              <a:alpha val="80000"/>
            </a:schemeClr>
          </a:solidFill>
        </p:spPr>
        <p:txBody>
          <a:bodyPr wrap="square" lIns="274320" tIns="182880" rIns="274320" bIns="274320" rtlCol="0">
            <a:no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None/>
              <a:defRPr lang="en-US" sz="2400" b="1" i="0" kern="0" dirty="0" smtClean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0" indent="0">
              <a:spcBef>
                <a:spcPts val="0"/>
              </a:spcBef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lang="en-US" dirty="0" smtClean="0"/>
            </a:lvl3pPr>
            <a:lvl4pPr marL="1143000" indent="0">
              <a:buNone/>
              <a:defRPr lang="en-US" sz="1800" dirty="0" smtClean="0"/>
            </a:lvl4pPr>
            <a:lvl5pPr marL="1600200" indent="0">
              <a:buNone/>
              <a:defRPr lang="en-US" sz="1800" dirty="0"/>
            </a:lvl5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Solution</a:t>
            </a:r>
          </a:p>
          <a:p>
            <a:pPr marL="0" marR="0" lvl="1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4A975A7-F45B-4333-A2E7-BECAE4637F5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256939" y="2185872"/>
            <a:ext cx="4595336" cy="2363787"/>
          </a:xfrm>
          <a:custGeom>
            <a:avLst/>
            <a:gdLst>
              <a:gd name="connsiteX0" fmla="*/ 2469674 w 4595336"/>
              <a:gd name="connsiteY0" fmla="*/ 0 h 2363787"/>
              <a:gd name="connsiteX1" fmla="*/ 4595336 w 4595336"/>
              <a:gd name="connsiteY1" fmla="*/ 0 h 2363787"/>
              <a:gd name="connsiteX2" fmla="*/ 4595336 w 4595336"/>
              <a:gd name="connsiteY2" fmla="*/ 2363787 h 2363787"/>
              <a:gd name="connsiteX3" fmla="*/ 2469674 w 4595336"/>
              <a:gd name="connsiteY3" fmla="*/ 2363787 h 2363787"/>
              <a:gd name="connsiteX4" fmla="*/ 2469674 w 4595336"/>
              <a:gd name="connsiteY4" fmla="*/ 2357185 h 2363787"/>
              <a:gd name="connsiteX5" fmla="*/ 0 w 4595336"/>
              <a:gd name="connsiteY5" fmla="*/ 2357185 h 2363787"/>
              <a:gd name="connsiteX6" fmla="*/ 314152 w 4595336"/>
              <a:gd name="connsiteY6" fmla="*/ 1181641 h 2363787"/>
              <a:gd name="connsiteX7" fmla="*/ 0 w 4595336"/>
              <a:gd name="connsiteY7" fmla="*/ 6097 h 2363787"/>
              <a:gd name="connsiteX8" fmla="*/ 2469674 w 4595336"/>
              <a:gd name="connsiteY8" fmla="*/ 6097 h 236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5336" h="2363787">
                <a:moveTo>
                  <a:pt x="2469674" y="0"/>
                </a:moveTo>
                <a:lnTo>
                  <a:pt x="4595336" y="0"/>
                </a:lnTo>
                <a:lnTo>
                  <a:pt x="4595336" y="2363787"/>
                </a:lnTo>
                <a:lnTo>
                  <a:pt x="2469674" y="2363787"/>
                </a:lnTo>
                <a:lnTo>
                  <a:pt x="2469674" y="2357185"/>
                </a:lnTo>
                <a:lnTo>
                  <a:pt x="0" y="2357185"/>
                </a:lnTo>
                <a:lnTo>
                  <a:pt x="314152" y="1181641"/>
                </a:lnTo>
                <a:lnTo>
                  <a:pt x="0" y="6097"/>
                </a:lnTo>
                <a:lnTo>
                  <a:pt x="2469674" y="6097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</p:spPr>
        <p:txBody>
          <a:bodyPr wrap="square" lIns="365760" tIns="182880" rIns="91440" bIns="274320" rtlCol="0">
            <a:noAutofit/>
          </a:bodyPr>
          <a:lstStyle>
            <a:lvl1pPr marL="0" indent="0">
              <a:spcAft>
                <a:spcPts val="1200"/>
              </a:spcAft>
              <a:buNone/>
              <a:defRPr kumimoji="0" lang="en-US" b="1" i="0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Segoe UI" pitchFamily="34" charset="0"/>
              </a:defRPr>
            </a:lvl1pPr>
            <a:lvl2pPr marL="284163" indent="-171450">
              <a:spcBef>
                <a:spcPts val="0"/>
              </a:spcBef>
              <a:spcAft>
                <a:spcPts val="500"/>
              </a:spcAft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sz="1800" dirty="0" smtClean="0">
                <a:solidFill>
                  <a:schemeClr val="bg1"/>
                </a:solidFill>
              </a:defRPr>
            </a:lvl4pPr>
            <a:lvl5pPr>
              <a:defRPr lang="en-US" sz="1800" dirty="0">
                <a:solidFill>
                  <a:schemeClr val="bg1"/>
                </a:solidFill>
              </a:defRPr>
            </a:lvl5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Benefits</a:t>
            </a:r>
          </a:p>
          <a:p>
            <a:pPr marL="457200"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46074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Slide_phot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2BDE9D-ADBE-4A32-8503-E784B745D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E51FB-187F-4AFD-AC55-1B5AAF3C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7567" y="4856164"/>
            <a:ext cx="9680838" cy="11602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67" y="1976438"/>
            <a:ext cx="9680838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44584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phot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A753961-6CCA-4BF9-97D6-D40D620051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2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6">
            <a:extLst>
              <a:ext uri="{FF2B5EF4-FFF2-40B4-BE49-F238E27FC236}">
                <a16:creationId xmlns:a16="http://schemas.microsoft.com/office/drawing/2014/main" id="{AE1595BE-89E2-4519-955B-6358800BC4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5594573"/>
            <a:ext cx="12192000" cy="1274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7578" y="2215785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63" y="5594573"/>
            <a:ext cx="9657541" cy="95765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93890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phot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B02F798-9B62-434E-B03C-7F37722007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184206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reeform 4"/>
          <p:cNvSpPr/>
          <p:nvPr userDrawn="1"/>
        </p:nvSpPr>
        <p:spPr>
          <a:xfrm>
            <a:off x="11070194" y="5781040"/>
            <a:ext cx="1121805" cy="1076960"/>
          </a:xfrm>
          <a:custGeom>
            <a:avLst/>
            <a:gdLst>
              <a:gd name="connsiteX0" fmla="*/ 2027600 w 2027600"/>
              <a:gd name="connsiteY0" fmla="*/ 0 h 1946545"/>
              <a:gd name="connsiteX1" fmla="*/ 2027600 w 2027600"/>
              <a:gd name="connsiteY1" fmla="*/ 1946545 h 1946545"/>
              <a:gd name="connsiteX2" fmla="*/ 0 w 2027600"/>
              <a:gd name="connsiteY2" fmla="*/ 1946545 h 1946545"/>
              <a:gd name="connsiteX3" fmla="*/ 0 w 2027600"/>
              <a:gd name="connsiteY3" fmla="*/ 957534 h 194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600" h="1946545">
                <a:moveTo>
                  <a:pt x="2027600" y="0"/>
                </a:moveTo>
                <a:lnTo>
                  <a:pt x="2027600" y="1946545"/>
                </a:lnTo>
                <a:lnTo>
                  <a:pt x="0" y="1946545"/>
                </a:lnTo>
                <a:lnTo>
                  <a:pt x="0" y="957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6" name="Icertis Logo Positive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487" y="6316645"/>
            <a:ext cx="869218" cy="37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313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5113" y="1608881"/>
            <a:ext cx="5602147" cy="4568082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3397" y="1608881"/>
            <a:ext cx="5439928" cy="4568082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5"/>
          <p:cNvSpPr/>
          <p:nvPr userDrawn="1"/>
        </p:nvSpPr>
        <p:spPr>
          <a:xfrm>
            <a:off x="11070194" y="5781040"/>
            <a:ext cx="1121805" cy="1076960"/>
          </a:xfrm>
          <a:custGeom>
            <a:avLst/>
            <a:gdLst>
              <a:gd name="connsiteX0" fmla="*/ 2027600 w 2027600"/>
              <a:gd name="connsiteY0" fmla="*/ 0 h 1946545"/>
              <a:gd name="connsiteX1" fmla="*/ 2027600 w 2027600"/>
              <a:gd name="connsiteY1" fmla="*/ 1946545 h 1946545"/>
              <a:gd name="connsiteX2" fmla="*/ 0 w 2027600"/>
              <a:gd name="connsiteY2" fmla="*/ 1946545 h 1946545"/>
              <a:gd name="connsiteX3" fmla="*/ 0 w 2027600"/>
              <a:gd name="connsiteY3" fmla="*/ 957534 h 194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600" h="1946545">
                <a:moveTo>
                  <a:pt x="2027600" y="0"/>
                </a:moveTo>
                <a:lnTo>
                  <a:pt x="2027600" y="1946545"/>
                </a:lnTo>
                <a:lnTo>
                  <a:pt x="0" y="1946545"/>
                </a:lnTo>
                <a:lnTo>
                  <a:pt x="0" y="957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7" name="Icertis Logo Positive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487" y="6316645"/>
            <a:ext cx="869218" cy="37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07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attle 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-17983"/>
            <a:ext cx="12192002" cy="4992754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-2" y="-17983"/>
            <a:ext cx="12192002" cy="6875984"/>
            <a:chOff x="-2" y="-17983"/>
            <a:chExt cx="12192002" cy="687598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90" b="44388"/>
            <a:stretch/>
          </p:blipFill>
          <p:spPr>
            <a:xfrm>
              <a:off x="-2" y="6031657"/>
              <a:ext cx="562952" cy="82634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83028" y="337807"/>
              <a:ext cx="408972" cy="132556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73108" y="-17983"/>
              <a:ext cx="918892" cy="1018572"/>
            </a:xfrm>
            <a:prstGeom prst="rect">
              <a:avLst/>
            </a:prstGeom>
          </p:spPr>
        </p:pic>
        <p:sp>
          <p:nvSpPr>
            <p:cNvPr id="17" name="Freeform 16"/>
            <p:cNvSpPr/>
            <p:nvPr userDrawn="1"/>
          </p:nvSpPr>
          <p:spPr>
            <a:xfrm>
              <a:off x="10164400" y="4911455"/>
              <a:ext cx="2027600" cy="1946545"/>
            </a:xfrm>
            <a:custGeom>
              <a:avLst/>
              <a:gdLst>
                <a:gd name="connsiteX0" fmla="*/ 2027600 w 2027600"/>
                <a:gd name="connsiteY0" fmla="*/ 0 h 1946545"/>
                <a:gd name="connsiteX1" fmla="*/ 2027600 w 2027600"/>
                <a:gd name="connsiteY1" fmla="*/ 1946545 h 1946545"/>
                <a:gd name="connsiteX2" fmla="*/ 0 w 2027600"/>
                <a:gd name="connsiteY2" fmla="*/ 1946545 h 1946545"/>
                <a:gd name="connsiteX3" fmla="*/ 0 w 2027600"/>
                <a:gd name="connsiteY3" fmla="*/ 957534 h 194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600" h="1946545">
                  <a:moveTo>
                    <a:pt x="2027600" y="0"/>
                  </a:moveTo>
                  <a:lnTo>
                    <a:pt x="2027600" y="1946545"/>
                  </a:lnTo>
                  <a:lnTo>
                    <a:pt x="0" y="1946545"/>
                  </a:lnTo>
                  <a:lnTo>
                    <a:pt x="0" y="9575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  </a:t>
              </a:r>
            </a:p>
          </p:txBody>
        </p:sp>
        <p:pic>
          <p:nvPicPr>
            <p:cNvPr id="18" name="Icertis Logo Positive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4434" y="5961191"/>
              <a:ext cx="1571064" cy="6703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2" y="-17983"/>
              <a:ext cx="3009418" cy="114474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1261767" y="6004870"/>
              <a:ext cx="29226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tx1"/>
                  </a:solidFill>
                  <a:latin typeface="+mj-lt"/>
                </a:rPr>
                <a:t>www.icertis.com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1134935" y="5200660"/>
              <a:ext cx="3176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2"/>
                  </a:solidFill>
                  <a:effectLst/>
                  <a:latin typeface="+mj-lt"/>
                </a:rPr>
                <a:t>Thank</a:t>
              </a:r>
              <a:r>
                <a:rPr lang="en-US" sz="4800" baseline="0">
                  <a:solidFill>
                    <a:schemeClr val="tx2"/>
                  </a:solidFill>
                  <a:effectLst/>
                  <a:latin typeface="+mj-lt"/>
                </a:rPr>
                <a:t> You!</a:t>
              </a:r>
              <a:endParaRPr lang="en-US" sz="4800">
                <a:solidFill>
                  <a:schemeClr val="tx2"/>
                </a:solidFill>
                <a:effectLst/>
                <a:latin typeface="+mj-lt"/>
              </a:endParaRPr>
            </a:p>
          </p:txBody>
        </p:sp>
      </p:grpSp>
      <p:sp>
        <p:nvSpPr>
          <p:cNvPr id="2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41047" y="5304382"/>
            <a:ext cx="4364928" cy="122370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Enter Presenter Name | Enter Presenter Title</a:t>
            </a:r>
          </a:p>
          <a:p>
            <a:pPr lvl="0"/>
            <a:r>
              <a:rPr lang="en-US"/>
              <a:t>Enter Presenter Email</a:t>
            </a:r>
          </a:p>
          <a:p>
            <a:pPr lvl="0"/>
            <a:r>
              <a:rPr lang="en-US"/>
              <a:t>Phone Number</a:t>
            </a:r>
          </a:p>
        </p:txBody>
      </p:sp>
    </p:spTree>
    <p:extLst>
      <p:ext uri="{BB962C8B-B14F-4D97-AF65-F5344CB8AC3E}">
        <p14:creationId xmlns:p14="http://schemas.microsoft.com/office/powerpoint/2010/main" val="6984518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8BADE90-36C8-4335-B6A0-B59722EE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 Youssefi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5E66783-0704-42AC-87AC-662B7EF8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Engineering, E10.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491E4F7-1564-4660-BC7F-69DEBFCB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E4D06-602E-4914-BA75-CC359C6E1E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58997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181FCE2-D074-4331-8352-9176345F7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 Youssefi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3F48693-152E-4BD2-84E5-A95F2E29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Engineering, E10.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830EC9C-7DB4-4090-A297-DDF182586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ECE92-507E-4290-BC3D-71C440C76F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80306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FD2AC7-8071-4BBB-9DDE-2169313BB41A}"/>
              </a:ext>
            </a:extLst>
          </p:cNvPr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F26E8-864A-43CA-8AE2-6EB531414D6F}"/>
              </a:ext>
            </a:extLst>
          </p:cNvPr>
          <p:cNvSpPr txBox="1"/>
          <p:nvPr/>
        </p:nvSpPr>
        <p:spPr>
          <a:xfrm>
            <a:off x="99484" y="6596063"/>
            <a:ext cx="971549" cy="952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619" dirty="0">
                <a:solidFill>
                  <a:schemeClr val="tx1">
                    <a:lumMod val="65000"/>
                    <a:lumOff val="35000"/>
                  </a:schemeClr>
                </a:solidFill>
                <a:latin typeface="Frutiger Next LT W1G"/>
                <a:cs typeface="Frutiger Next LT W1G"/>
              </a:rPr>
              <a:t>© 2013 Autodesk</a:t>
            </a:r>
          </a:p>
        </p:txBody>
      </p:sp>
      <p:pic>
        <p:nvPicPr>
          <p:cNvPr id="8" name="Picture 5" descr="autodesk-logo-rgb-color-logo-black-text-large.png">
            <a:extLst>
              <a:ext uri="{FF2B5EF4-FFF2-40B4-BE49-F238E27FC236}">
                <a16:creationId xmlns:a16="http://schemas.microsoft.com/office/drawing/2014/main" id="{86BAE413-D1BC-4E47-8084-E9BB1BE78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468" y="6543675"/>
            <a:ext cx="140123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F535F2-BA5A-4898-9596-2F049702CE95}"/>
              </a:ext>
            </a:extLst>
          </p:cNvPr>
          <p:cNvSpPr txBox="1"/>
          <p:nvPr userDrawn="1"/>
        </p:nvSpPr>
        <p:spPr>
          <a:xfrm>
            <a:off x="99484" y="6596063"/>
            <a:ext cx="971549" cy="952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619" dirty="0">
                <a:solidFill>
                  <a:schemeClr val="tx1">
                    <a:lumMod val="65000"/>
                    <a:lumOff val="35000"/>
                  </a:schemeClr>
                </a:solidFill>
                <a:latin typeface="Frutiger Next LT W1G"/>
                <a:cs typeface="Frutiger Next LT W1G"/>
              </a:rPr>
              <a:t>© 2013 Autodesk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1417640"/>
            <a:ext cx="10972859" cy="47672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844" indent="-282842">
              <a:buClr>
                <a:schemeClr val="accent4"/>
              </a:buClr>
              <a:buSzPct val="100000"/>
              <a:buFont typeface="Wingdings" charset="2"/>
              <a:buChar char="§"/>
              <a:defRPr sz="2531" b="0">
                <a:solidFill>
                  <a:schemeClr val="tx1"/>
                </a:solidFill>
              </a:defRPr>
            </a:lvl1pPr>
            <a:lvl2pPr marL="742827" indent="-257129">
              <a:buClr>
                <a:schemeClr val="accent4"/>
              </a:buClr>
              <a:buSzPct val="100000"/>
              <a:buFont typeface="Wingdings" charset="2"/>
              <a:buChar char="§"/>
              <a:defRPr sz="2025" b="0">
                <a:solidFill>
                  <a:schemeClr val="tx1"/>
                </a:solidFill>
              </a:defRPr>
            </a:lvl2pPr>
            <a:lvl3pPr marL="1142811" indent="-231416">
              <a:buClr>
                <a:schemeClr val="accent4"/>
              </a:buClr>
              <a:buSzPct val="100000"/>
              <a:buFont typeface="Wingdings" charset="2"/>
              <a:buChar char="§"/>
              <a:defRPr sz="1800" b="0">
                <a:solidFill>
                  <a:schemeClr val="tx1"/>
                </a:solidFill>
              </a:defRPr>
            </a:lvl3pPr>
            <a:lvl4pPr marL="1599936" indent="-205703">
              <a:buClr>
                <a:schemeClr val="accent4"/>
              </a:buClr>
              <a:buSzPct val="100000"/>
              <a:buFont typeface="Wingdings" charset="2"/>
              <a:buChar char="§"/>
              <a:defRPr sz="1518" b="0">
                <a:solidFill>
                  <a:schemeClr val="tx1"/>
                </a:solidFill>
              </a:defRPr>
            </a:lvl4pPr>
            <a:lvl5pPr marL="2057060" indent="-179990">
              <a:buClr>
                <a:schemeClr val="accent4"/>
              </a:buClr>
              <a:buSzPct val="100000"/>
              <a:buFont typeface="Wingdings" charset="2"/>
              <a:buChar char="§"/>
              <a:defRPr sz="13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2531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3166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3A58CF-3AE9-49C2-B28B-C02CBE1CD0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83C7B-5C46-4F46-BA12-1ACD988EB6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7AD9BE-8068-4C43-B3EC-387BA12065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6854D9-6B81-4E70-B990-26202BE24433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26179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C6EB9D30-BDF0-4169-9F2B-CCF141DD4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5594573"/>
            <a:ext cx="12192000" cy="1274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7578" y="2215785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63" y="5594573"/>
            <a:ext cx="9657541" cy="95765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6528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53FB5-CF55-4352-9A78-92DFE6A72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5594573"/>
            <a:ext cx="12192000" cy="1274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7578" y="2215785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63" y="5594573"/>
            <a:ext cx="9657541" cy="95765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887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4731C956-D3A7-45D4-91C2-097853016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3" name="Parallelogram 12">
            <a:extLst>
              <a:ext uri="{FF2B5EF4-FFF2-40B4-BE49-F238E27FC236}">
                <a16:creationId xmlns:a16="http://schemas.microsoft.com/office/drawing/2014/main" id="{3D991D4F-F993-42EA-8C36-26E0BB5917B9}"/>
              </a:ext>
            </a:extLst>
          </p:cNvPr>
          <p:cNvSpPr/>
          <p:nvPr userDrawn="1"/>
        </p:nvSpPr>
        <p:spPr>
          <a:xfrm rot="5400000" flipV="1">
            <a:off x="-453147" y="4237353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5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F6EC07-7B91-4133-8610-4BA1B1A8AD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2" y="406737"/>
            <a:ext cx="1061504" cy="16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0">
            <a:extLst>
              <a:ext uri="{FF2B5EF4-FFF2-40B4-BE49-F238E27FC236}">
                <a16:creationId xmlns:a16="http://schemas.microsoft.com/office/drawing/2014/main" id="{1BA1F1A1-ECCF-4B15-B209-64639218ED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98B63BF-BEA5-4BF0-B0BE-EA499F753A66}"/>
              </a:ext>
            </a:extLst>
          </p:cNvPr>
          <p:cNvSpPr/>
          <p:nvPr userDrawn="1"/>
        </p:nvSpPr>
        <p:spPr>
          <a:xfrm rot="5400000" flipV="1">
            <a:off x="-453147" y="4237353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4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6BB126A-9F1D-41A9-8B18-3FDFDC8004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1" y="791050"/>
            <a:ext cx="1061504" cy="16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2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8B42A-6E03-4E17-91C7-240000A4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35F3D-C1F2-41D0-9F88-9B92C704F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573" y="1211434"/>
            <a:ext cx="11473682" cy="4965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DC6DE-408D-4745-9E8B-6556E38C9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85458-C320-4DBB-88BD-846BC4CDB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857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9589FD4-BC9B-4304-859F-E1B85F57C8CE}"/>
              </a:ext>
            </a:extLst>
          </p:cNvPr>
          <p:cNvPicPr>
            <a:picLocks noChangeAspect="1"/>
          </p:cNvPicPr>
          <p:nvPr userDrawn="1"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5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77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649" r:id="rId8"/>
    <p:sldLayoutId id="2147483780" r:id="rId9"/>
    <p:sldLayoutId id="2147483783" r:id="rId10"/>
    <p:sldLayoutId id="2147483771" r:id="rId11"/>
    <p:sldLayoutId id="2147483820" r:id="rId12"/>
    <p:sldLayoutId id="2147483774" r:id="rId13"/>
    <p:sldLayoutId id="2147483821" r:id="rId14"/>
    <p:sldLayoutId id="2147483800" r:id="rId15"/>
    <p:sldLayoutId id="2147483747" r:id="rId16"/>
    <p:sldLayoutId id="2147483813" r:id="rId17"/>
    <p:sldLayoutId id="2147483750" r:id="rId18"/>
    <p:sldLayoutId id="2147483809" r:id="rId19"/>
    <p:sldLayoutId id="2147483753" r:id="rId20"/>
    <p:sldLayoutId id="2147483814" r:id="rId21"/>
    <p:sldLayoutId id="2147483756" r:id="rId22"/>
    <p:sldLayoutId id="2147483810" r:id="rId23"/>
    <p:sldLayoutId id="2147483759" r:id="rId24"/>
    <p:sldLayoutId id="2147483815" r:id="rId25"/>
    <p:sldLayoutId id="2147483762" r:id="rId26"/>
    <p:sldLayoutId id="2147483811" r:id="rId27"/>
    <p:sldLayoutId id="2147483741" r:id="rId28"/>
    <p:sldLayoutId id="2147483816" r:id="rId29"/>
    <p:sldLayoutId id="2147483744" r:id="rId30"/>
    <p:sldLayoutId id="2147483812" r:id="rId31"/>
    <p:sldLayoutId id="2147483765" r:id="rId32"/>
    <p:sldLayoutId id="2147483768" r:id="rId33"/>
    <p:sldLayoutId id="2147483784" r:id="rId34"/>
    <p:sldLayoutId id="2147483803" r:id="rId35"/>
    <p:sldLayoutId id="2147483788" r:id="rId36"/>
    <p:sldLayoutId id="2147483805" r:id="rId37"/>
    <p:sldLayoutId id="2147483786" r:id="rId38"/>
    <p:sldLayoutId id="2147483806" r:id="rId39"/>
    <p:sldLayoutId id="2147483818" r:id="rId40"/>
    <p:sldLayoutId id="2147483817" r:id="rId41"/>
    <p:sldLayoutId id="2147483802" r:id="rId42"/>
    <p:sldLayoutId id="2147483807" r:id="rId43"/>
    <p:sldLayoutId id="2147483801" r:id="rId44"/>
    <p:sldLayoutId id="2147483775" r:id="rId45"/>
    <p:sldLayoutId id="2147483804" r:id="rId46"/>
    <p:sldLayoutId id="2147483819" r:id="rId47"/>
    <p:sldLayoutId id="2147483792" r:id="rId48"/>
    <p:sldLayoutId id="2147483793" r:id="rId49"/>
    <p:sldLayoutId id="2147483795" r:id="rId50"/>
    <p:sldLayoutId id="2147483827" r:id="rId51"/>
    <p:sldLayoutId id="2147483828" r:id="rId52"/>
    <p:sldLayoutId id="2147483829" r:id="rId53"/>
    <p:sldLayoutId id="2147483832" r:id="rId54"/>
    <p:sldLayoutId id="2147483833" r:id="rId55"/>
    <p:sldLayoutId id="2147483835" r:id="rId56"/>
    <p:sldLayoutId id="2147483836" r:id="rId5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oleObject" Target="../embeddings/oleObject9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1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pn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007287" y="-358330"/>
            <a:ext cx="9680838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487134" y="2696306"/>
            <a:ext cx="11217731" cy="1465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dirty="0"/>
              <a:t>Reliving my Geometric Modeling days -</a:t>
            </a:r>
            <a:r>
              <a:rPr lang="en-US" sz="6600" dirty="0">
                <a:sym typeface="Wingdings" panose="05000000000000000000" pitchFamily="2" charset="2"/>
              </a:rPr>
              <a:t></a:t>
            </a:r>
            <a:endParaRPr lang="en-US" sz="6600" dirty="0">
              <a:cs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491" y="4856164"/>
            <a:ext cx="10703952" cy="1160240"/>
          </a:xfrm>
        </p:spPr>
        <p:txBody>
          <a:bodyPr/>
          <a:lstStyle/>
          <a:p>
            <a:pPr algn="ctr"/>
            <a:r>
              <a:rPr lang="en-US" sz="3200" dirty="0">
                <a:ea typeface="+mn-lt"/>
                <a:cs typeface="+mn-lt"/>
              </a:rPr>
              <a:t>Yogesh Kulkarni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42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4">
            <a:extLst>
              <a:ext uri="{FF2B5EF4-FFF2-40B4-BE49-F238E27FC236}">
                <a16:creationId xmlns:a16="http://schemas.microsoft.com/office/drawing/2014/main" id="{7419D7C8-794B-4CEC-A8BA-42768110CD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9DF47D3-2494-4EF5-BBB8-1CB7E6987E60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CC080-3A45-4103-9FC2-E454E0BD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9F37F829-17F9-4EAD-9D7F-82196229C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116014"/>
            <a:ext cx="4495800" cy="414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8" name="Rectangle 3">
            <a:extLst>
              <a:ext uri="{FF2B5EF4-FFF2-40B4-BE49-F238E27FC236}">
                <a16:creationId xmlns:a16="http://schemas.microsoft.com/office/drawing/2014/main" id="{145D3D52-AADF-490D-A2E9-9BD923BF7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791200"/>
            <a:ext cx="411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4925" rIns="73025" bIns="34925"/>
          <a:lstStyle>
            <a:lvl1pPr marL="342900" indent="-342900" defTabSz="63023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81075" indent="-180975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31900" indent="-136525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76388" indent="-134938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335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907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479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4051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Early 1980’s: wire frame geometry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2BB80A1-9832-4A7D-A0BD-38AB26DCE7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3D Wire frame Modeling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D10C8DD-5DCD-4A2D-8018-F86DED7124EC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Geometric entities are lines and curves in 3D</a:t>
            </a:r>
          </a:p>
          <a:p>
            <a:pPr eaLnBrk="1" hangingPunct="1"/>
            <a:r>
              <a:rPr lang="en-US" altLang="en-US" sz="2800"/>
              <a:t>Volume or surfaces of object not defined</a:t>
            </a:r>
          </a:p>
          <a:p>
            <a:pPr eaLnBrk="1" hangingPunct="1"/>
            <a:r>
              <a:rPr lang="en-US" altLang="en-US" sz="2800"/>
              <a:t>Easy to store and display</a:t>
            </a:r>
          </a:p>
          <a:p>
            <a:pPr eaLnBrk="1" hangingPunct="1"/>
            <a:r>
              <a:rPr lang="en-US" altLang="en-US" sz="2800"/>
              <a:t>Hard to interpret - ambiguous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D12C07-0FC1-45E9-A34A-0E57A57153B7}"/>
              </a:ext>
            </a:extLst>
          </p:cNvPr>
          <p:cNvGrpSpPr/>
          <p:nvPr/>
        </p:nvGrpSpPr>
        <p:grpSpPr>
          <a:xfrm>
            <a:off x="4461309" y="3271044"/>
            <a:ext cx="7262813" cy="1993900"/>
            <a:chOff x="990600" y="4267200"/>
            <a:chExt cx="7262813" cy="1993900"/>
          </a:xfrm>
        </p:grpSpPr>
        <p:graphicFrame>
          <p:nvGraphicFramePr>
            <p:cNvPr id="6" name="Object 15">
              <a:extLst>
                <a:ext uri="{FF2B5EF4-FFF2-40B4-BE49-F238E27FC236}">
                  <a16:creationId xmlns:a16="http://schemas.microsoft.com/office/drawing/2014/main" id="{51CE27D1-860D-4CBC-A6BC-AD39E9C8BC8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62235029"/>
                </p:ext>
              </p:extLst>
            </p:nvPr>
          </p:nvGraphicFramePr>
          <p:xfrm>
            <a:off x="990600" y="4343400"/>
            <a:ext cx="1635125" cy="191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" name="Drawing" r:id="rId3" imgW="1635120" imgH="1917360" progId="AutoCAD.Drawing.15">
                    <p:embed/>
                  </p:oleObj>
                </mc:Choice>
                <mc:Fallback>
                  <p:oleObj name="Drawing" r:id="rId3" imgW="1635120" imgH="1917360" progId="AutoCAD.Drawing.15">
                    <p:embed/>
                    <p:pic>
                      <p:nvPicPr>
                        <p:cNvPr id="21519" name="Object 15">
                          <a:extLst>
                            <a:ext uri="{FF2B5EF4-FFF2-40B4-BE49-F238E27FC236}">
                              <a16:creationId xmlns:a16="http://schemas.microsoft.com/office/drawing/2014/main" id="{E8A81021-2500-4721-9A64-CA64CD0FF95A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4343400"/>
                          <a:ext cx="1635125" cy="1917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6">
              <a:extLst>
                <a:ext uri="{FF2B5EF4-FFF2-40B4-BE49-F238E27FC236}">
                  <a16:creationId xmlns:a16="http://schemas.microsoft.com/office/drawing/2014/main" id="{C562D718-A97B-4051-B116-2C1105DFA8B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86196900"/>
                </p:ext>
              </p:extLst>
            </p:nvPr>
          </p:nvGraphicFramePr>
          <p:xfrm>
            <a:off x="2819400" y="4343400"/>
            <a:ext cx="1635125" cy="191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1" name="Drawing" r:id="rId5" imgW="1635120" imgH="1917360" progId="AutoCAD.Drawing.15">
                    <p:embed/>
                  </p:oleObj>
                </mc:Choice>
                <mc:Fallback>
                  <p:oleObj name="Drawing" r:id="rId5" imgW="1635120" imgH="1917360" progId="AutoCAD.Drawing.15">
                    <p:embed/>
                    <p:pic>
                      <p:nvPicPr>
                        <p:cNvPr id="21520" name="Object 16">
                          <a:extLst>
                            <a:ext uri="{FF2B5EF4-FFF2-40B4-BE49-F238E27FC236}">
                              <a16:creationId xmlns:a16="http://schemas.microsoft.com/office/drawing/2014/main" id="{0CB008BB-B09B-4F8B-A09B-35DAB212500F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4343400"/>
                          <a:ext cx="1635125" cy="1917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7">
              <a:extLst>
                <a:ext uri="{FF2B5EF4-FFF2-40B4-BE49-F238E27FC236}">
                  <a16:creationId xmlns:a16="http://schemas.microsoft.com/office/drawing/2014/main" id="{17BA00A8-58C5-4861-8EF2-8F7C18B5DD5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88365522"/>
                </p:ext>
              </p:extLst>
            </p:nvPr>
          </p:nvGraphicFramePr>
          <p:xfrm>
            <a:off x="4724400" y="4343400"/>
            <a:ext cx="1635125" cy="191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2" name="Drawing" r:id="rId7" imgW="1635120" imgH="1917360" progId="AutoCAD.Drawing.15">
                    <p:embed/>
                  </p:oleObj>
                </mc:Choice>
                <mc:Fallback>
                  <p:oleObj name="Drawing" r:id="rId7" imgW="1635120" imgH="1917360" progId="AutoCAD.Drawing.15">
                    <p:embed/>
                    <p:pic>
                      <p:nvPicPr>
                        <p:cNvPr id="21521" name="Object 17">
                          <a:extLst>
                            <a:ext uri="{FF2B5EF4-FFF2-40B4-BE49-F238E27FC236}">
                              <a16:creationId xmlns:a16="http://schemas.microsoft.com/office/drawing/2014/main" id="{75B19F4C-70EF-4840-89BA-E061969708B3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4400" y="4343400"/>
                          <a:ext cx="1635125" cy="1917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8">
              <a:extLst>
                <a:ext uri="{FF2B5EF4-FFF2-40B4-BE49-F238E27FC236}">
                  <a16:creationId xmlns:a16="http://schemas.microsoft.com/office/drawing/2014/main" id="{A76CDD41-8BCC-4A03-AE6E-0C5F3FC5DFD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61409189"/>
                </p:ext>
              </p:extLst>
            </p:nvPr>
          </p:nvGraphicFramePr>
          <p:xfrm>
            <a:off x="6553200" y="4267200"/>
            <a:ext cx="1700213" cy="199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" name="Drawing" r:id="rId9" imgW="1699920" imgH="1993680" progId="AutoCAD.Drawing.15">
                    <p:embed/>
                  </p:oleObj>
                </mc:Choice>
                <mc:Fallback>
                  <p:oleObj name="Drawing" r:id="rId9" imgW="1699920" imgH="1993680" progId="AutoCAD.Drawing.15">
                    <p:embed/>
                    <p:pic>
                      <p:nvPicPr>
                        <p:cNvPr id="21522" name="Object 18">
                          <a:extLst>
                            <a:ext uri="{FF2B5EF4-FFF2-40B4-BE49-F238E27FC236}">
                              <a16:creationId xmlns:a16="http://schemas.microsoft.com/office/drawing/2014/main" id="{4831FA66-591F-4385-A6C3-047AD7234E4C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53200" y="4267200"/>
                          <a:ext cx="1700213" cy="1993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>
            <a:extLst>
              <a:ext uri="{FF2B5EF4-FFF2-40B4-BE49-F238E27FC236}">
                <a16:creationId xmlns:a16="http://schemas.microsoft.com/office/drawing/2014/main" id="{D4F5063B-7E9C-48BC-AEC3-5F92E32764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D9F509D-0156-447F-A065-6187260E7AB7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357BC-9568-4328-A0F7-DA619EA3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Modeling</a:t>
            </a:r>
          </a:p>
        </p:txBody>
      </p:sp>
      <p:sp>
        <p:nvSpPr>
          <p:cNvPr id="30723" name="Rectangle 5">
            <a:extLst>
              <a:ext uri="{FF2B5EF4-FFF2-40B4-BE49-F238E27FC236}">
                <a16:creationId xmlns:a16="http://schemas.microsoft.com/office/drawing/2014/main" id="{5D55ED84-CE0A-4D44-84B1-11065A668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791200"/>
            <a:ext cx="411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4925" rIns="73025" bIns="34925"/>
          <a:lstStyle>
            <a:lvl1pPr marL="342900" indent="-342900" defTabSz="63023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81075" indent="-180975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31900" indent="-136525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76388" indent="-134938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335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907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479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4051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Late 1980’s: Surface Modeling</a:t>
            </a:r>
          </a:p>
        </p:txBody>
      </p:sp>
      <p:pic>
        <p:nvPicPr>
          <p:cNvPr id="30724" name="Picture 7">
            <a:extLst>
              <a:ext uri="{FF2B5EF4-FFF2-40B4-BE49-F238E27FC236}">
                <a16:creationId xmlns:a16="http://schemas.microsoft.com/office/drawing/2014/main" id="{70DDE48C-7D05-47F8-8FC4-45CCBC5CF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1835945"/>
            <a:ext cx="32385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8">
            <a:extLst>
              <a:ext uri="{FF2B5EF4-FFF2-40B4-BE49-F238E27FC236}">
                <a16:creationId xmlns:a16="http://schemas.microsoft.com/office/drawing/2014/main" id="{9A2D78B7-6241-475F-B65D-ABBFBE20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35945"/>
            <a:ext cx="28860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2BB80A1-9832-4A7D-A0BD-38AB26DCE7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Surface Modeling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D10C8DD-5DCD-4A2D-8018-F86DED7124EC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Geometric entities are surfaces in 3D</a:t>
            </a:r>
          </a:p>
          <a:p>
            <a:r>
              <a:rPr lang="en-US" altLang="en-US" sz="2800" dirty="0"/>
              <a:t>Surfaces have no thickness, objects have no volume or solid properties</a:t>
            </a:r>
          </a:p>
          <a:p>
            <a:r>
              <a:rPr lang="en-US" altLang="en-US" sz="2800" dirty="0"/>
              <a:t>Surfaces may be open</a:t>
            </a:r>
          </a:p>
          <a:p>
            <a:r>
              <a:rPr lang="en-US" altLang="en-US" sz="2800" dirty="0"/>
              <a:t>Hard to interpret – no information on the interior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C5C0E3-8087-443C-9D07-6B5EA03BFBA6}"/>
              </a:ext>
            </a:extLst>
          </p:cNvPr>
          <p:cNvGrpSpPr/>
          <p:nvPr/>
        </p:nvGrpSpPr>
        <p:grpSpPr>
          <a:xfrm>
            <a:off x="4161605" y="3111760"/>
            <a:ext cx="7134225" cy="2805113"/>
            <a:chOff x="990600" y="3429000"/>
            <a:chExt cx="7134225" cy="2805113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7DB4E056-5715-4EC7-9B39-0D05820B94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600" y="3775075"/>
              <a:ext cx="1681163" cy="2397125"/>
              <a:chOff x="624" y="2378"/>
              <a:chExt cx="1059" cy="1510"/>
            </a:xfrm>
          </p:grpSpPr>
          <p:graphicFrame>
            <p:nvGraphicFramePr>
              <p:cNvPr id="18" name="Object 9">
                <a:extLst>
                  <a:ext uri="{FF2B5EF4-FFF2-40B4-BE49-F238E27FC236}">
                    <a16:creationId xmlns:a16="http://schemas.microsoft.com/office/drawing/2014/main" id="{22F14289-4151-4BE0-8126-62152FAD415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4" y="2378"/>
              <a:ext cx="1019" cy="1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4" name="Drawing" r:id="rId3" imgW="1617480" imgH="1876320" progId="AutoCAD.Drawing.15">
                      <p:embed/>
                    </p:oleObj>
                  </mc:Choice>
                  <mc:Fallback>
                    <p:oleObj name="Drawing" r:id="rId3" imgW="1617480" imgH="1876320" progId="AutoCAD.Drawing.15">
                      <p:embed/>
                      <p:pic>
                        <p:nvPicPr>
                          <p:cNvPr id="23561" name="Object 9">
                            <a:extLst>
                              <a:ext uri="{FF2B5EF4-FFF2-40B4-BE49-F238E27FC236}">
                                <a16:creationId xmlns:a16="http://schemas.microsoft.com/office/drawing/2014/main" id="{4CC6601E-9B0F-44F0-B4A4-CD3C3350C7DC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" y="2378"/>
                            <a:ext cx="1019" cy="1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Rectangle 10">
                <a:extLst>
                  <a:ext uri="{FF2B5EF4-FFF2-40B4-BE49-F238E27FC236}">
                    <a16:creationId xmlns:a16="http://schemas.microsoft.com/office/drawing/2014/main" id="{46B6379E-6F60-4672-843A-C1F925C49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3484"/>
                <a:ext cx="874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r>
                  <a:rPr lang="en-US" altLang="en-US" sz="1800">
                    <a:latin typeface="Times New Roman" panose="02020603050405020304" pitchFamily="18" charset="0"/>
                  </a:rPr>
                  <a:t>A cylindrical surface</a:t>
                </a:r>
              </a:p>
            </p:txBody>
          </p:sp>
        </p:grpSp>
        <p:grpSp>
          <p:nvGrpSpPr>
            <p:cNvPr id="12" name="Group 14">
              <a:extLst>
                <a:ext uri="{FF2B5EF4-FFF2-40B4-BE49-F238E27FC236}">
                  <a16:creationId xmlns:a16="http://schemas.microsoft.com/office/drawing/2014/main" id="{DF11ED5C-C2D2-4E85-B11F-4B299B5CD4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2763" y="3733800"/>
              <a:ext cx="1905000" cy="2432050"/>
              <a:chOff x="1923" y="2352"/>
              <a:chExt cx="1200" cy="1532"/>
            </a:xfrm>
          </p:grpSpPr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1E88955-8F63-4271-85C9-B04441B5CFA4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3" y="2352"/>
                <a:ext cx="1027" cy="1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Rectangle 13">
                <a:extLst>
                  <a:ext uri="{FF2B5EF4-FFF2-40B4-BE49-F238E27FC236}">
                    <a16:creationId xmlns:a16="http://schemas.microsoft.com/office/drawing/2014/main" id="{39E1E36E-521A-4234-8C17-F7CFE72AB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1" y="3480"/>
                <a:ext cx="1162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r>
                  <a:rPr lang="en-US" altLang="en-US" sz="1800">
                    <a:latin typeface="Times New Roman" panose="02020603050405020304" pitchFamily="18" charset="0"/>
                  </a:rPr>
                  <a:t>May represent a solid cylinder</a:t>
                </a:r>
              </a:p>
            </p:txBody>
          </p:sp>
        </p:grp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DB6E580C-45A1-4103-B288-E96DCF4C84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963" y="3429000"/>
              <a:ext cx="3090862" cy="2805113"/>
              <a:chOff x="3171" y="2160"/>
              <a:chExt cx="1947" cy="1767"/>
            </a:xfrm>
          </p:grpSpPr>
          <p:pic>
            <p:nvPicPr>
              <p:cNvPr id="14" name="Picture 15">
                <a:extLst>
                  <a:ext uri="{FF2B5EF4-FFF2-40B4-BE49-F238E27FC236}">
                    <a16:creationId xmlns:a16="http://schemas.microsoft.com/office/drawing/2014/main" id="{8250E0A0-3D79-4FF0-8606-686F300D96F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1" y="2160"/>
                <a:ext cx="1947" cy="1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Rectangle 16">
                <a:extLst>
                  <a:ext uri="{FF2B5EF4-FFF2-40B4-BE49-F238E27FC236}">
                    <a16:creationId xmlns:a16="http://schemas.microsoft.com/office/drawing/2014/main" id="{B69DEAD7-148D-4F9E-A188-57D6FCC9C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7" y="3696"/>
                <a:ext cx="6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en-US" sz="1800">
                    <a:latin typeface="Times New Roman" panose="02020603050405020304" pitchFamily="18" charset="0"/>
                  </a:rPr>
                  <a:t>or a hole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27437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D26EC8C-01CF-42B9-BC99-377B58178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3D Surface Modeling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70B19CF9-1CD8-4056-841F-E890418B7E9F}"/>
              </a:ext>
            </a:extLst>
          </p:cNvPr>
          <p:cNvPicPr>
            <a:picLocks noGrp="1" noChangeArrowheads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85" y="365125"/>
            <a:ext cx="7749117" cy="5811838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>
            <a:extLst>
              <a:ext uri="{FF2B5EF4-FFF2-40B4-BE49-F238E27FC236}">
                <a16:creationId xmlns:a16="http://schemas.microsoft.com/office/drawing/2014/main" id="{E104760D-C13C-4BE8-9097-4E5227F62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D56CBC1-020B-4FE6-B526-3D79C4AC56B4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F327628D-E992-4503-A112-87C3CBFB8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Surface Model created using Alias StudioTools</a:t>
            </a:r>
          </a:p>
        </p:txBody>
      </p:sp>
      <p:pic>
        <p:nvPicPr>
          <p:cNvPr id="33796" name="Picture 3">
            <a:extLst>
              <a:ext uri="{FF2B5EF4-FFF2-40B4-BE49-F238E27FC236}">
                <a16:creationId xmlns:a16="http://schemas.microsoft.com/office/drawing/2014/main" id="{1F270DC1-068E-4C18-982D-8BCE29AD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r="7404"/>
          <a:stretch>
            <a:fillRect/>
          </a:stretch>
        </p:blipFill>
        <p:spPr bwMode="auto">
          <a:xfrm>
            <a:off x="4397870" y="365126"/>
            <a:ext cx="6598298" cy="556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40D34428-C392-488D-AD27-4828337CC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Surface Model created using Rhino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F9AF15F-AAB8-40E5-BF8A-093C45F4A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975" y="10969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IN" altLang="en-US"/>
          </a:p>
        </p:txBody>
      </p:sp>
      <p:pic>
        <p:nvPicPr>
          <p:cNvPr id="34820" name="Picture 4" descr="Ducati 916">
            <a:extLst>
              <a:ext uri="{FF2B5EF4-FFF2-40B4-BE49-F238E27FC236}">
                <a16:creationId xmlns:a16="http://schemas.microsoft.com/office/drawing/2014/main" id="{293D2ED4-3E0F-4312-806B-5D307936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693" y="576943"/>
            <a:ext cx="6427237" cy="514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7D60DB91-24FB-4EDB-8C59-ACD4998B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Why draw 3D Models?</a:t>
            </a:r>
            <a:r>
              <a:rPr lang="en-US" altLang="en-US"/>
              <a:t> </a:t>
            </a:r>
            <a:endParaRPr lang="en-IN" altLang="en-US"/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B140F076-6799-4DBB-B60D-6DABD2A382E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Arial" panose="020B0604020202020204" pitchFamily="34" charset="0"/>
              </a:rPr>
              <a:t>3D models are easier to interpret.</a:t>
            </a:r>
          </a:p>
          <a:p>
            <a:pPr eaLnBrk="1" hangingPunct="1"/>
            <a:r>
              <a:rPr lang="en-US" altLang="en-US">
                <a:cs typeface="Arial" panose="020B0604020202020204" pitchFamily="34" charset="0"/>
              </a:rPr>
              <a:t>Less expensive than building a physical model.</a:t>
            </a:r>
          </a:p>
          <a:p>
            <a:pPr eaLnBrk="1" hangingPunct="1"/>
            <a:r>
              <a:rPr lang="en-US" altLang="en-US">
                <a:cs typeface="Arial" panose="020B0604020202020204" pitchFamily="34" charset="0"/>
              </a:rPr>
              <a:t>3D models can be altered easily, create more concepts.</a:t>
            </a:r>
          </a:p>
          <a:p>
            <a:pPr eaLnBrk="1" hangingPunct="1"/>
            <a:r>
              <a:rPr lang="en-US" altLang="en-US">
                <a:cs typeface="Arial" panose="020B0604020202020204" pitchFamily="34" charset="0"/>
              </a:rPr>
              <a:t>3D models can be used to perform engineering analysis, finite element analysis (stress, deflection, thermal…..) and motion analysis.</a:t>
            </a:r>
          </a:p>
          <a:p>
            <a:pPr eaLnBrk="1" hangingPunct="1"/>
            <a:r>
              <a:rPr lang="en-US" altLang="en-US">
                <a:cs typeface="Arial" panose="020B0604020202020204" pitchFamily="34" charset="0"/>
              </a:rPr>
              <a:t>3D models can be used directly in manufacturing, Computer Numerical Control (CNC).</a:t>
            </a:r>
          </a:p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pPr eaLnBrk="1" hangingPunct="1"/>
            <a:endParaRPr lang="en-I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>
            <a:extLst>
              <a:ext uri="{FF2B5EF4-FFF2-40B4-BE49-F238E27FC236}">
                <a16:creationId xmlns:a16="http://schemas.microsoft.com/office/drawing/2014/main" id="{75C1BB86-62C5-4532-A6D9-C0572D68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2D Applications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E833EC-47B9-47B7-B9CD-7B8B7DC2BDD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/>
          <a:lstStyle/>
          <a:p>
            <a:pPr eaLnBrk="1" hangingPunct="1">
              <a:defRPr/>
            </a:pPr>
            <a:r>
              <a:rPr lang="en-US" dirty="0"/>
              <a:t>Drafting – sketches, architectures, Drawings</a:t>
            </a:r>
          </a:p>
          <a:p>
            <a:pPr eaLnBrk="1" hangingPunct="1">
              <a:defRPr/>
            </a:pPr>
            <a:r>
              <a:rPr lang="en-US" dirty="0"/>
              <a:t>Art – Sketches, painting</a:t>
            </a:r>
          </a:p>
          <a:p>
            <a:pPr eaLnBrk="1" hangingPunct="1">
              <a:defRPr/>
            </a:pPr>
            <a:r>
              <a:rPr lang="en-US" dirty="0"/>
              <a:t>Electronic layouts, circuit 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D7A81-7046-4D2D-AFEA-759BB7049F7B}"/>
              </a:ext>
            </a:extLst>
          </p:cNvPr>
          <p:cNvGrpSpPr/>
          <p:nvPr/>
        </p:nvGrpSpPr>
        <p:grpSpPr>
          <a:xfrm>
            <a:off x="3982218" y="2854585"/>
            <a:ext cx="7493000" cy="2409825"/>
            <a:chOff x="2306638" y="3171826"/>
            <a:chExt cx="7493000" cy="2409825"/>
          </a:xfrm>
        </p:grpSpPr>
        <p:pic>
          <p:nvPicPr>
            <p:cNvPr id="36868" name="Picture 4">
              <a:extLst>
                <a:ext uri="{FF2B5EF4-FFF2-40B4-BE49-F238E27FC236}">
                  <a16:creationId xmlns:a16="http://schemas.microsoft.com/office/drawing/2014/main" id="{A84F21C1-67B4-49D6-9642-D5AD29128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" t="4977" r="5014" b="4977"/>
            <a:stretch>
              <a:fillRect/>
            </a:stretch>
          </p:blipFill>
          <p:spPr bwMode="auto">
            <a:xfrm>
              <a:off x="6078538" y="3171826"/>
              <a:ext cx="3721100" cy="240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69" name="Picture 2">
              <a:extLst>
                <a:ext uri="{FF2B5EF4-FFF2-40B4-BE49-F238E27FC236}">
                  <a16:creationId xmlns:a16="http://schemas.microsoft.com/office/drawing/2014/main" id="{F32E57D1-944B-4248-945C-8C6A66F84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638" y="3171826"/>
              <a:ext cx="3135312" cy="240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2">
            <a:extLst>
              <a:ext uri="{FF2B5EF4-FFF2-40B4-BE49-F238E27FC236}">
                <a16:creationId xmlns:a16="http://schemas.microsoft.com/office/drawing/2014/main" id="{9B54075F-5A07-46E1-A37F-49CA4B8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3D Applications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55E52C-5945-4C87-99AA-C92E0EDBE35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/>
          <a:lstStyle/>
          <a:p>
            <a:pPr eaLnBrk="1" hangingPunct="1">
              <a:defRPr/>
            </a:pPr>
            <a:r>
              <a:rPr lang="en-US" dirty="0"/>
              <a:t>CAD (Computer Aided Design)</a:t>
            </a:r>
          </a:p>
          <a:p>
            <a:pPr eaLnBrk="1" hangingPunct="1">
              <a:defRPr/>
            </a:pPr>
            <a:r>
              <a:rPr lang="en-US" dirty="0"/>
              <a:t>CAM (Computer Aided Manufacturing)</a:t>
            </a:r>
          </a:p>
          <a:p>
            <a:pPr eaLnBrk="1" hangingPunct="1">
              <a:defRPr/>
            </a:pPr>
            <a:r>
              <a:rPr lang="en-US" dirty="0"/>
              <a:t>CAE (Computer Aided Engineering) Finite Element Method</a:t>
            </a:r>
          </a:p>
          <a:p>
            <a:pPr eaLnBrk="1" hangingPunct="1">
              <a:defRPr/>
            </a:pPr>
            <a:r>
              <a:rPr lang="en-US" dirty="0"/>
              <a:t>CG (Computer Graphics)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A48CD1-8202-4DED-B656-1706F13E9AB7}"/>
              </a:ext>
            </a:extLst>
          </p:cNvPr>
          <p:cNvGrpSpPr/>
          <p:nvPr/>
        </p:nvGrpSpPr>
        <p:grpSpPr>
          <a:xfrm>
            <a:off x="4298885" y="3271044"/>
            <a:ext cx="6289675" cy="1735137"/>
            <a:chOff x="2619375" y="3760788"/>
            <a:chExt cx="6289675" cy="1735137"/>
          </a:xfrm>
        </p:grpSpPr>
        <p:pic>
          <p:nvPicPr>
            <p:cNvPr id="37892" name="Picture 3">
              <a:extLst>
                <a:ext uri="{FF2B5EF4-FFF2-40B4-BE49-F238E27FC236}">
                  <a16:creationId xmlns:a16="http://schemas.microsoft.com/office/drawing/2014/main" id="{CDB1E245-879F-4A9F-9468-BB0D7F119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9488" y="3762375"/>
              <a:ext cx="1719262" cy="173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3" name="Picture 4">
              <a:extLst>
                <a:ext uri="{FF2B5EF4-FFF2-40B4-BE49-F238E27FC236}">
                  <a16:creationId xmlns:a16="http://schemas.microsoft.com/office/drawing/2014/main" id="{63CBD556-2059-49CD-BA74-DB9EE05A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6700" y="3760788"/>
              <a:ext cx="2292350" cy="1719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4" name="Picture 5">
              <a:extLst>
                <a:ext uri="{FF2B5EF4-FFF2-40B4-BE49-F238E27FC236}">
                  <a16:creationId xmlns:a16="http://schemas.microsoft.com/office/drawing/2014/main" id="{BD91E1DA-E1E4-4881-981E-6B2D972B3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375" y="3762375"/>
              <a:ext cx="2057400" cy="173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E5FB7CB-B054-4027-B849-43BA74E3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D7DB7DB0-87BA-42BB-AE6E-8C7CFDA3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Basics of Finite Element Analysis (FEA) 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3A0AE86A-8A39-443D-8E7A-1A72601F01C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IN" altLang="en-US" dirty="0"/>
              <a:t>A complex problem is divided into a smaller and simpler problems that can be solved by using the existing knowledge of mechanics of materials and mathematical tools </a:t>
            </a:r>
          </a:p>
          <a:p>
            <a:pPr eaLnBrk="1" hangingPunct="1"/>
            <a:r>
              <a:rPr lang="en-IN" altLang="en-US" dirty="0"/>
              <a:t>Modern mechanical design involves complicated shapes, sometimes made of different materials that as a whole cannot be solved by existing mathematical tools. Engineers need the FEA to evaluate their designs</a:t>
            </a:r>
          </a:p>
          <a:p>
            <a:pPr eaLnBrk="1" hangingPunct="1"/>
            <a:endParaRPr lang="en-IN" altLang="en-US" dirty="0"/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E86709ED-CF89-4E71-B7B4-DE246E82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314" y="3430588"/>
            <a:ext cx="2565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2C91B6BD-2166-48F6-A9B2-9BC02291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427" y="3429000"/>
            <a:ext cx="19859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C84926C3-B239-4D2E-A827-330A6B33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101" y="3429000"/>
            <a:ext cx="23304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66F378BF-F541-49B0-911A-72B92E63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Computer Numerical Control (CNC)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8CD67-CBCF-49FF-857D-CDF655D198B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  <a:defRPr/>
            </a:pPr>
            <a:r>
              <a:rPr lang="en-IN" dirty="0"/>
              <a:t>A CNC machine is an NC machine with the added feature of an on-board computer.</a:t>
            </a:r>
          </a:p>
          <a:p>
            <a:pPr>
              <a:defRPr/>
            </a:pP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791B7A-02F6-4FAF-9D2C-434455D8CB25}"/>
              </a:ext>
            </a:extLst>
          </p:cNvPr>
          <p:cNvGrpSpPr/>
          <p:nvPr/>
        </p:nvGrpSpPr>
        <p:grpSpPr>
          <a:xfrm>
            <a:off x="4148571" y="2013792"/>
            <a:ext cx="7575551" cy="3600450"/>
            <a:chOff x="2422525" y="2816225"/>
            <a:chExt cx="7575551" cy="3600450"/>
          </a:xfrm>
        </p:grpSpPr>
        <p:pic>
          <p:nvPicPr>
            <p:cNvPr id="39940" name="Picture 6" descr="SL40_outside">
              <a:extLst>
                <a:ext uri="{FF2B5EF4-FFF2-40B4-BE49-F238E27FC236}">
                  <a16:creationId xmlns:a16="http://schemas.microsoft.com/office/drawing/2014/main" id="{8AFCD70F-6303-4D4D-97A2-1477028CE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525" y="2816225"/>
              <a:ext cx="4800600" cy="360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1" name="Picture 7" descr="TM-1">
              <a:extLst>
                <a:ext uri="{FF2B5EF4-FFF2-40B4-BE49-F238E27FC236}">
                  <a16:creationId xmlns:a16="http://schemas.microsoft.com/office/drawing/2014/main" id="{03F00DC4-E203-48BA-B728-64FE59722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9051" y="2816225"/>
              <a:ext cx="2359025" cy="360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76E9D23-16A7-4AAA-BB32-A581D501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Modelling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502ACCD-DF5A-4139-A8AB-D5D5AEE315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Solid, parametric, feature based modeling</a:t>
            </a:r>
          </a:p>
        </p:txBody>
      </p:sp>
      <p:pic>
        <p:nvPicPr>
          <p:cNvPr id="41988" name="Picture 4" descr="anchor_shaded">
            <a:extLst>
              <a:ext uri="{FF2B5EF4-FFF2-40B4-BE49-F238E27FC236}">
                <a16:creationId xmlns:a16="http://schemas.microsoft.com/office/drawing/2014/main" id="{694C9413-5B0C-46C7-9766-D255B8E6387F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18" y="2623344"/>
            <a:ext cx="4038600" cy="3352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87" name="Rectangle 3">
            <a:extLst>
              <a:ext uri="{FF2B5EF4-FFF2-40B4-BE49-F238E27FC236}">
                <a16:creationId xmlns:a16="http://schemas.microsoft.com/office/drawing/2014/main" id="{7BB28D06-0EAC-4F06-B19C-EC75F9C969A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5418" y="299244"/>
            <a:ext cx="4038600" cy="4648200"/>
          </a:xfrm>
        </p:spPr>
        <p:txBody>
          <a:bodyPr/>
          <a:lstStyle/>
          <a:p>
            <a:pPr eaLnBrk="1" hangingPunct="1"/>
            <a:r>
              <a:rPr lang="en-US" altLang="en-US" dirty="0"/>
              <a:t>Complete and unambiguous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Solid</a:t>
            </a:r>
            <a:r>
              <a:rPr lang="en-US" altLang="en-US" dirty="0"/>
              <a:t> - models have volume, and mass properties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Feature based </a:t>
            </a:r>
            <a:r>
              <a:rPr lang="en-US" altLang="en-US" dirty="0"/>
              <a:t>-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geometry built up by adding and subtracting features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Parametric </a:t>
            </a:r>
            <a:r>
              <a:rPr lang="en-US" altLang="en-US" dirty="0"/>
              <a:t>- geometry can be modified by changing dimensions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21">
            <a:extLst>
              <a:ext uri="{FF2B5EF4-FFF2-40B4-BE49-F238E27FC236}">
                <a16:creationId xmlns:a16="http://schemas.microsoft.com/office/drawing/2014/main" id="{DC3814D6-5FB8-4622-A57B-1701BABC1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3B49789-9FA0-4388-B39A-4DF6C24EC0A2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AF5495-6C6A-4264-93EA-A5FDDCBC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CAE TOOLS</a:t>
            </a:r>
            <a:br>
              <a:rPr lang="en-US" dirty="0"/>
            </a:br>
            <a:endParaRPr lang="en-US" dirty="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7FF65B70-F0CD-408A-BDA3-060FBF62A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09600"/>
            <a:ext cx="868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AFE4EC-0986-4F45-85C4-C21A99CEEC36}"/>
              </a:ext>
            </a:extLst>
          </p:cNvPr>
          <p:cNvGrpSpPr/>
          <p:nvPr/>
        </p:nvGrpSpPr>
        <p:grpSpPr>
          <a:xfrm>
            <a:off x="3613918" y="1447800"/>
            <a:ext cx="8229600" cy="4114800"/>
            <a:chOff x="2133600" y="1143000"/>
            <a:chExt cx="8229600" cy="4114800"/>
          </a:xfrm>
        </p:grpSpPr>
        <p:sp>
          <p:nvSpPr>
            <p:cNvPr id="43012" name="Oval 3">
              <a:extLst>
                <a:ext uri="{FF2B5EF4-FFF2-40B4-BE49-F238E27FC236}">
                  <a16:creationId xmlns:a16="http://schemas.microsoft.com/office/drawing/2014/main" id="{80D441F7-AAA8-495B-8AAF-FDD57A493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0" y="2133600"/>
              <a:ext cx="3403600" cy="1295400"/>
            </a:xfrm>
            <a:prstGeom prst="ellipse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013" name="Text Box 4">
              <a:extLst>
                <a:ext uri="{FF2B5EF4-FFF2-40B4-BE49-F238E27FC236}">
                  <a16:creationId xmlns:a16="http://schemas.microsoft.com/office/drawing/2014/main" id="{B687143C-40E6-4225-86D2-DCDD80DAA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468564"/>
              <a:ext cx="3505200" cy="579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  <a:t>CAD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en-US" sz="1200" dirty="0">
                  <a:cs typeface="Arial" panose="020B0604020202020204" pitchFamily="34" charset="0"/>
                </a:rPr>
                <a:t>SOLID, PARAMETRIC, FEATURE BASED</a:t>
              </a:r>
            </a:p>
          </p:txBody>
        </p:sp>
        <p:sp>
          <p:nvSpPr>
            <p:cNvPr id="43014" name="Oval 5">
              <a:extLst>
                <a:ext uri="{FF2B5EF4-FFF2-40B4-BE49-F238E27FC236}">
                  <a16:creationId xmlns:a16="http://schemas.microsoft.com/office/drawing/2014/main" id="{67B4B498-9C4D-41E2-983C-688D88F32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1219200"/>
              <a:ext cx="2057400" cy="1066800"/>
            </a:xfrm>
            <a:prstGeom prst="ellipse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015" name="Text Box 6">
              <a:extLst>
                <a:ext uri="{FF2B5EF4-FFF2-40B4-BE49-F238E27FC236}">
                  <a16:creationId xmlns:a16="http://schemas.microsoft.com/office/drawing/2014/main" id="{BD63ED66-80F6-4C8F-923C-49BAB7D9C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1524001"/>
              <a:ext cx="20574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200">
                  <a:cs typeface="Arial" panose="020B0604020202020204" pitchFamily="34" charset="0"/>
                </a:rPr>
                <a:t>FINITE ELEMENT ANALYSIS</a:t>
              </a:r>
            </a:p>
          </p:txBody>
        </p:sp>
        <p:sp>
          <p:nvSpPr>
            <p:cNvPr id="43016" name="Oval 7">
              <a:extLst>
                <a:ext uri="{FF2B5EF4-FFF2-40B4-BE49-F238E27FC236}">
                  <a16:creationId xmlns:a16="http://schemas.microsoft.com/office/drawing/2014/main" id="{3706DF73-8AB5-4F6C-93B0-38D66CFD4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3352800"/>
              <a:ext cx="2057400" cy="1066800"/>
            </a:xfrm>
            <a:prstGeom prst="ellipse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017" name="Text Box 8">
              <a:extLst>
                <a:ext uri="{FF2B5EF4-FFF2-40B4-BE49-F238E27FC236}">
                  <a16:creationId xmlns:a16="http://schemas.microsoft.com/office/drawing/2014/main" id="{B48257AA-14AC-4F64-A7A2-CB9C9CA0B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3763964"/>
              <a:ext cx="20574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200">
                  <a:cs typeface="Arial" panose="020B0604020202020204" pitchFamily="34" charset="0"/>
                </a:rPr>
                <a:t>MOTION  ANALYSIS</a:t>
              </a:r>
            </a:p>
          </p:txBody>
        </p:sp>
        <p:sp>
          <p:nvSpPr>
            <p:cNvPr id="43018" name="Oval 9">
              <a:extLst>
                <a:ext uri="{FF2B5EF4-FFF2-40B4-BE49-F238E27FC236}">
                  <a16:creationId xmlns:a16="http://schemas.microsoft.com/office/drawing/2014/main" id="{B1F6155B-5197-47BF-9A4B-A8B525756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1143000"/>
              <a:ext cx="2057400" cy="1066800"/>
            </a:xfrm>
            <a:prstGeom prst="ellipse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019" name="Text Box 10">
              <a:extLst>
                <a:ext uri="{FF2B5EF4-FFF2-40B4-BE49-F238E27FC236}">
                  <a16:creationId xmlns:a16="http://schemas.microsoft.com/office/drawing/2014/main" id="{9E8D5338-8F99-46A2-ABDE-55E4E0E7E1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1000" y="1447800"/>
              <a:ext cx="2057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200">
                  <a:cs typeface="Arial" panose="020B0604020202020204" pitchFamily="34" charset="0"/>
                </a:rPr>
                <a:t>COMPUTATIONAL FLUID DYNAMICS</a:t>
              </a:r>
            </a:p>
          </p:txBody>
        </p:sp>
        <p:sp>
          <p:nvSpPr>
            <p:cNvPr id="43020" name="Oval 11">
              <a:extLst>
                <a:ext uri="{FF2B5EF4-FFF2-40B4-BE49-F238E27FC236}">
                  <a16:creationId xmlns:a16="http://schemas.microsoft.com/office/drawing/2014/main" id="{5E3C688D-726E-4EA9-AB18-AC6D7EDE3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124200"/>
              <a:ext cx="2057400" cy="1066800"/>
            </a:xfrm>
            <a:prstGeom prst="ellipse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021" name="Oval 12">
              <a:extLst>
                <a:ext uri="{FF2B5EF4-FFF2-40B4-BE49-F238E27FC236}">
                  <a16:creationId xmlns:a16="http://schemas.microsoft.com/office/drawing/2014/main" id="{2518E7D5-8E64-45E3-8BC3-3AE0A412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4191000"/>
              <a:ext cx="2057400" cy="1066800"/>
            </a:xfrm>
            <a:prstGeom prst="ellipse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43022" name="Text Box 13">
              <a:extLst>
                <a:ext uri="{FF2B5EF4-FFF2-40B4-BE49-F238E27FC236}">
                  <a16:creationId xmlns:a16="http://schemas.microsoft.com/office/drawing/2014/main" id="{1D8809D0-6639-460B-BDCF-FDBC4E2E7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754564"/>
              <a:ext cx="20574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200">
                  <a:cs typeface="Arial" panose="020B0604020202020204" pitchFamily="34" charset="0"/>
                </a:rPr>
                <a:t>…..</a:t>
              </a:r>
            </a:p>
          </p:txBody>
        </p:sp>
        <p:sp>
          <p:nvSpPr>
            <p:cNvPr id="43023" name="Text Box 14">
              <a:extLst>
                <a:ext uri="{FF2B5EF4-FFF2-40B4-BE49-F238E27FC236}">
                  <a16:creationId xmlns:a16="http://schemas.microsoft.com/office/drawing/2014/main" id="{FD95A55D-5262-48A9-848C-C387800B6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5800" y="3687764"/>
              <a:ext cx="20574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200">
                  <a:cs typeface="Arial" panose="020B0604020202020204" pitchFamily="34" charset="0"/>
                </a:rPr>
                <a:t>…..</a:t>
              </a:r>
            </a:p>
          </p:txBody>
        </p:sp>
        <p:sp>
          <p:nvSpPr>
            <p:cNvPr id="43024" name="Line 15">
              <a:extLst>
                <a:ext uri="{FF2B5EF4-FFF2-40B4-BE49-F238E27FC236}">
                  <a16:creationId xmlns:a16="http://schemas.microsoft.com/office/drawing/2014/main" id="{B626A537-0D04-4062-AC5F-4E31B1547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276600"/>
              <a:ext cx="304800" cy="228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5" name="Line 16">
              <a:extLst>
                <a:ext uri="{FF2B5EF4-FFF2-40B4-BE49-F238E27FC236}">
                  <a16:creationId xmlns:a16="http://schemas.microsoft.com/office/drawing/2014/main" id="{734BDB79-3A9F-4C59-AB98-F882A78B35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2400" y="2057400"/>
              <a:ext cx="304800" cy="228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6" name="Line 17">
              <a:extLst>
                <a:ext uri="{FF2B5EF4-FFF2-40B4-BE49-F238E27FC236}">
                  <a16:creationId xmlns:a16="http://schemas.microsoft.com/office/drawing/2014/main" id="{E88D6D7E-B29E-4EF6-9BEB-C8F6A3F16A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14800" y="2133600"/>
              <a:ext cx="381000" cy="228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7" name="Line 18">
              <a:extLst>
                <a:ext uri="{FF2B5EF4-FFF2-40B4-BE49-F238E27FC236}">
                  <a16:creationId xmlns:a16="http://schemas.microsoft.com/office/drawing/2014/main" id="{234D7370-3CC5-4FBD-B85F-8EEBD86F5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3124200"/>
              <a:ext cx="457200" cy="228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8" name="Line 19">
              <a:extLst>
                <a:ext uri="{FF2B5EF4-FFF2-40B4-BE49-F238E27FC236}">
                  <a16:creationId xmlns:a16="http://schemas.microsoft.com/office/drawing/2014/main" id="{4DD42041-B830-47F6-B69A-02B5D3242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8400" y="3657600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>
            <a:extLst>
              <a:ext uri="{FF2B5EF4-FFF2-40B4-BE49-F238E27FC236}">
                <a16:creationId xmlns:a16="http://schemas.microsoft.com/office/drawing/2014/main" id="{38F3518A-35D6-48AE-9847-FA2EE8A1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Solids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9F56BC90-03DC-4743-92E0-BED21C92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Solid?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5E5FE52F-6B86-4A48-B2DB-1777AD9125D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Define Solid?</a:t>
            </a:r>
          </a:p>
          <a:p>
            <a:pPr eaLnBrk="1" hangingPunct="1"/>
            <a:r>
              <a:rPr lang="en-US" altLang="en-US"/>
              <a:t>How would you represent Solid in software (data model)?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E3E3EC5-A401-448B-8FD0-18373528E4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Properties of Representation Schemes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39C3C-3727-4318-A606-B85976F665D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Geometric coverage: </a:t>
            </a:r>
            <a:r>
              <a:rPr lang="en-US" dirty="0">
                <a:solidFill>
                  <a:schemeClr val="tx2"/>
                </a:solidFill>
              </a:rPr>
              <a:t>- objects that can be described using the representation scheme.</a:t>
            </a:r>
          </a:p>
          <a:p>
            <a:r>
              <a:rPr lang="en-US" dirty="0"/>
              <a:t>Validity </a:t>
            </a:r>
            <a:r>
              <a:rPr lang="en-US" dirty="0">
                <a:solidFill>
                  <a:schemeClr val="tx2"/>
                </a:solidFill>
              </a:rPr>
              <a:t>- A representation scheme must designate a valid solid.</a:t>
            </a:r>
          </a:p>
          <a:p>
            <a:r>
              <a:rPr lang="en-US" dirty="0">
                <a:solidFill>
                  <a:schemeClr val="tx2"/>
                </a:solidFill>
              </a:rPr>
              <a:t>Completeness - a representation must provide enough data for any geometric computation performed.</a:t>
            </a:r>
          </a:p>
          <a:p>
            <a:r>
              <a:rPr lang="en-US" dirty="0">
                <a:solidFill>
                  <a:schemeClr val="tx2"/>
                </a:solidFill>
              </a:rPr>
              <a:t>Uniqueness - a solid may have more than one representation.</a:t>
            </a:r>
          </a:p>
          <a:p>
            <a:r>
              <a:rPr lang="en-US" dirty="0">
                <a:solidFill>
                  <a:schemeClr val="tx2"/>
                </a:solidFill>
              </a:rPr>
              <a:t>Un-ambiguity - a valid representation should model exactly one solid.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63DC5A-145C-4516-8AC7-1AE0D40C3E03}"/>
              </a:ext>
            </a:extLst>
          </p:cNvPr>
          <p:cNvGrpSpPr/>
          <p:nvPr/>
        </p:nvGrpSpPr>
        <p:grpSpPr>
          <a:xfrm>
            <a:off x="5295874" y="3620278"/>
            <a:ext cx="5620942" cy="2176365"/>
            <a:chOff x="3124200" y="2743200"/>
            <a:chExt cx="4865688" cy="1485900"/>
          </a:xfrm>
        </p:grpSpPr>
        <p:graphicFrame>
          <p:nvGraphicFramePr>
            <p:cNvPr id="31751" name="Object 7">
              <a:extLst>
                <a:ext uri="{FF2B5EF4-FFF2-40B4-BE49-F238E27FC236}">
                  <a16:creationId xmlns:a16="http://schemas.microsoft.com/office/drawing/2014/main" id="{2971D68B-58FD-4466-B0D2-9B5A0EE2010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69554921"/>
                </p:ext>
              </p:extLst>
            </p:nvPr>
          </p:nvGraphicFramePr>
          <p:xfrm>
            <a:off x="3124200" y="3048000"/>
            <a:ext cx="2020888" cy="118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Drawing" r:id="rId4" imgW="2020888" imgH="1181100" progId="AutoCAD.Drawing.15">
                    <p:embed/>
                  </p:oleObj>
                </mc:Choice>
                <mc:Fallback>
                  <p:oleObj name="Drawing" r:id="rId4" imgW="2020888" imgH="1181100" progId="AutoCAD.Drawing.15">
                    <p:embed/>
                    <p:pic>
                      <p:nvPicPr>
                        <p:cNvPr id="31751" name="Object 7">
                          <a:extLst>
                            <a:ext uri="{FF2B5EF4-FFF2-40B4-BE49-F238E27FC236}">
                              <a16:creationId xmlns:a16="http://schemas.microsoft.com/office/drawing/2014/main" id="{2971D68B-58FD-4466-B0D2-9B5A0EE2010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4200" y="3048000"/>
                          <a:ext cx="2020888" cy="1181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2" name="Object 8">
              <a:extLst>
                <a:ext uri="{FF2B5EF4-FFF2-40B4-BE49-F238E27FC236}">
                  <a16:creationId xmlns:a16="http://schemas.microsoft.com/office/drawing/2014/main" id="{7B70A2CF-2442-4C01-A0FA-B76DE6386D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28730295"/>
                </p:ext>
              </p:extLst>
            </p:nvPr>
          </p:nvGraphicFramePr>
          <p:xfrm>
            <a:off x="5638800" y="2743200"/>
            <a:ext cx="2351088" cy="1373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9" name="Drawing" r:id="rId6" imgW="2351088" imgH="1373188" progId="AutoCAD.Drawing.15">
                    <p:embed/>
                  </p:oleObj>
                </mc:Choice>
                <mc:Fallback>
                  <p:oleObj name="Drawing" r:id="rId6" imgW="2351088" imgH="1373188" progId="AutoCAD.Drawing.15">
                    <p:embed/>
                    <p:pic>
                      <p:nvPicPr>
                        <p:cNvPr id="31752" name="Object 8">
                          <a:extLst>
                            <a:ext uri="{FF2B5EF4-FFF2-40B4-BE49-F238E27FC236}">
                              <a16:creationId xmlns:a16="http://schemas.microsoft.com/office/drawing/2014/main" id="{7B70A2CF-2442-4C01-A0FA-B76DE6386D8A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8800" y="2743200"/>
                          <a:ext cx="2351088" cy="13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BEC35B4-F3DC-437E-A697-7BC2AC034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77927" tIns="38963" rIns="77927" bIns="38963" rtlCol="0" anchor="t">
            <a:noAutofit/>
          </a:bodyPr>
          <a:lstStyle/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Cloud of points</a:t>
            </a:r>
          </a:p>
        </p:txBody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722C395B-52A7-4A52-A65A-FFDB56FF2482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 vert="horz" lIns="77927" tIns="38963" rIns="77927" bIns="38963" rtlCol="0" anchor="t">
            <a:normAutofit/>
          </a:bodyPr>
          <a:lstStyle/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The simplest form</a:t>
            </a:r>
          </a:p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Unorganized / organized points</a:t>
            </a:r>
          </a:p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Too many points to represent the desired shape</a:t>
            </a:r>
          </a:p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Hard to handle </a:t>
            </a:r>
            <a:r>
              <a:rPr lang="en-US" altLang="ko-KR" dirty="0">
                <a:ea typeface="굴림" pitchFamily="50" charset="-127"/>
                <a:sym typeface="Wingdings" pitchFamily="2" charset="2"/>
              </a:rPr>
              <a:t> further processing is required</a:t>
            </a:r>
            <a:endParaRPr lang="en-US" altLang="ko-KR" dirty="0">
              <a:ea typeface="굴림" pitchFamily="50" charset="-127"/>
            </a:endParaRPr>
          </a:p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Obtained by digitizing</a:t>
            </a:r>
          </a:p>
          <a:p>
            <a:pPr lvl="1" eaLnBrk="1" hangingPunct="1">
              <a:defRPr/>
            </a:pPr>
            <a:r>
              <a:rPr lang="en-US" altLang="ko-KR" sz="2400" dirty="0">
                <a:ea typeface="굴림" pitchFamily="50" charset="-127"/>
              </a:rPr>
              <a:t>CMM (coordinate measuring machine)</a:t>
            </a:r>
          </a:p>
          <a:p>
            <a:pPr lvl="1" eaLnBrk="1" hangingPunct="1">
              <a:defRPr/>
            </a:pPr>
            <a:r>
              <a:rPr lang="en-US" altLang="ko-KR" sz="2400" dirty="0">
                <a:ea typeface="굴림" pitchFamily="50" charset="-127"/>
              </a:rPr>
              <a:t>Laser range scanner</a:t>
            </a:r>
          </a:p>
          <a:p>
            <a:pPr lvl="1" eaLnBrk="1" hangingPunct="1">
              <a:defRPr/>
            </a:pPr>
            <a:r>
              <a:rPr lang="en-US" altLang="ko-KR" sz="2400" dirty="0">
                <a:ea typeface="굴림" pitchFamily="50" charset="-127"/>
              </a:rPr>
              <a:t>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649018-CE98-4F45-A7B0-703DB4D681B0}"/>
              </a:ext>
            </a:extLst>
          </p:cNvPr>
          <p:cNvGrpSpPr/>
          <p:nvPr/>
        </p:nvGrpSpPr>
        <p:grpSpPr>
          <a:xfrm>
            <a:off x="4035212" y="3893037"/>
            <a:ext cx="7720012" cy="1674812"/>
            <a:chOff x="2611438" y="3687763"/>
            <a:chExt cx="7720012" cy="1674812"/>
          </a:xfrm>
        </p:grpSpPr>
        <p:pic>
          <p:nvPicPr>
            <p:cNvPr id="46084" name="Picture 4" descr="D:\2000년\8월\KISS_Review\image016.gif">
              <a:extLst>
                <a:ext uri="{FF2B5EF4-FFF2-40B4-BE49-F238E27FC236}">
                  <a16:creationId xmlns:a16="http://schemas.microsoft.com/office/drawing/2014/main" id="{9B3798C2-2DFA-4E03-902E-62C2B4A47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438" y="3825875"/>
              <a:ext cx="4468812" cy="153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5" name="Picture 5" descr="D:\2000년\8월\KISS_Review\image053.jpg">
              <a:extLst>
                <a:ext uri="{FF2B5EF4-FFF2-40B4-BE49-F238E27FC236}">
                  <a16:creationId xmlns:a16="http://schemas.microsoft.com/office/drawing/2014/main" id="{68490E28-0AD7-4EE3-814B-E8AC18945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5400" y="3687763"/>
              <a:ext cx="2686050" cy="1674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6327780E-54C5-47D3-A721-C2A7E39A9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77927" tIns="38963" rIns="77927" bIns="38963" rtlCol="0" anchor="t">
            <a:noAutofit/>
          </a:bodyPr>
          <a:lstStyle/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Mesh</a:t>
            </a:r>
          </a:p>
        </p:txBody>
      </p:sp>
      <p:sp>
        <p:nvSpPr>
          <p:cNvPr id="315395" name="Rectangle 3">
            <a:extLst>
              <a:ext uri="{FF2B5EF4-FFF2-40B4-BE49-F238E27FC236}">
                <a16:creationId xmlns:a16="http://schemas.microsoft.com/office/drawing/2014/main" id="{53D7E5C0-45A7-419B-9A18-7A19EA3E6970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 vert="horz" lIns="77927" tIns="38963" rIns="77927" bIns="38963" rtlCol="0" anchor="t">
            <a:normAutofit/>
          </a:bodyPr>
          <a:lstStyle/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Most popular approximation model</a:t>
            </a:r>
          </a:p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Graphics, RP, CAD/CAM, DMU, CAE</a:t>
            </a:r>
            <a:endParaRPr lang="ko-KR" altLang="en-US" dirty="0">
              <a:ea typeface="굴림" pitchFamily="50" charset="-127"/>
            </a:endParaRPr>
          </a:p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Hard to handle</a:t>
            </a:r>
          </a:p>
          <a:p>
            <a:pPr eaLnBrk="1" hangingPunct="1">
              <a:defRPr/>
            </a:pPr>
            <a:r>
              <a:rPr lang="en-US" altLang="ko-KR" dirty="0">
                <a:solidFill>
                  <a:srgbClr val="FF0066"/>
                </a:solidFill>
                <a:ea typeface="굴림" pitchFamily="50" charset="-127"/>
              </a:rPr>
              <a:t>Triangular mesh</a:t>
            </a:r>
            <a:r>
              <a:rPr lang="en-US" altLang="ko-KR" dirty="0">
                <a:ea typeface="굴림" pitchFamily="50" charset="-127"/>
              </a:rPr>
              <a:t>, Quad mesh, General polygonal mesh</a:t>
            </a:r>
          </a:p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Create mesh by</a:t>
            </a:r>
          </a:p>
          <a:p>
            <a:pPr lvl="1" eaLnBrk="1" hangingPunct="1">
              <a:defRPr/>
            </a:pPr>
            <a:r>
              <a:rPr lang="en-US" altLang="ko-KR" b="1" dirty="0">
                <a:ea typeface="굴림" pitchFamily="50" charset="-127"/>
              </a:rPr>
              <a:t>triangulating </a:t>
            </a:r>
            <a:r>
              <a:rPr lang="en-US" altLang="ko-KR" dirty="0">
                <a:ea typeface="굴림" pitchFamily="50" charset="-127"/>
              </a:rPr>
              <a:t>cloud of points</a:t>
            </a:r>
            <a:endParaRPr lang="en-US" altLang="ko-KR" b="1" dirty="0">
              <a:ea typeface="굴림" pitchFamily="50" charset="-127"/>
            </a:endParaRPr>
          </a:p>
          <a:p>
            <a:pPr lvl="1" eaLnBrk="1" hangingPunct="1">
              <a:defRPr/>
            </a:pPr>
            <a:r>
              <a:rPr lang="en-US" altLang="ko-KR" b="1" dirty="0">
                <a:ea typeface="굴림" pitchFamily="50" charset="-127"/>
              </a:rPr>
              <a:t>faceting </a:t>
            </a:r>
            <a:r>
              <a:rPr lang="en-US" altLang="ko-KR" dirty="0">
                <a:ea typeface="굴림" pitchFamily="50" charset="-127"/>
              </a:rPr>
              <a:t>exact surface model</a:t>
            </a:r>
          </a:p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Example: 123D Catch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E71DEF-AA58-4502-9FE6-878C1C067B5E}"/>
              </a:ext>
            </a:extLst>
          </p:cNvPr>
          <p:cNvGrpSpPr/>
          <p:nvPr/>
        </p:nvGrpSpPr>
        <p:grpSpPr>
          <a:xfrm>
            <a:off x="4711458" y="4281488"/>
            <a:ext cx="5859706" cy="1895475"/>
            <a:chOff x="4711458" y="4281488"/>
            <a:chExt cx="5859706" cy="1895475"/>
          </a:xfrm>
        </p:grpSpPr>
        <p:pic>
          <p:nvPicPr>
            <p:cNvPr id="47108" name="Picture 4" descr="D:\2000년\8월\KISS_Review\image018.jpg">
              <a:extLst>
                <a:ext uri="{FF2B5EF4-FFF2-40B4-BE49-F238E27FC236}">
                  <a16:creationId xmlns:a16="http://schemas.microsoft.com/office/drawing/2014/main" id="{A6AB3DAC-439D-45DE-A62C-8AC21A472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0739" y="4281488"/>
              <a:ext cx="2130425" cy="1895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09" name="Picture 5" descr="D:\2000년\8월\KISS_Review\image020.gif">
              <a:extLst>
                <a:ext uri="{FF2B5EF4-FFF2-40B4-BE49-F238E27FC236}">
                  <a16:creationId xmlns:a16="http://schemas.microsoft.com/office/drawing/2014/main" id="{B4507639-0C06-4687-82F3-41D1A18BB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1458" y="4392613"/>
              <a:ext cx="2751137" cy="178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6">
            <a:extLst>
              <a:ext uri="{FF2B5EF4-FFF2-40B4-BE49-F238E27FC236}">
                <a16:creationId xmlns:a16="http://schemas.microsoft.com/office/drawing/2014/main" id="{B38B8814-FA35-4223-B3D6-5BAEC8BB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Introduction</a:t>
            </a:r>
            <a:endParaRPr lang="en-IN" altLang="en-US"/>
          </a:p>
        </p:txBody>
      </p:sp>
      <p:sp>
        <p:nvSpPr>
          <p:cNvPr id="18435" name="Content Placeholder 7">
            <a:extLst>
              <a:ext uri="{FF2B5EF4-FFF2-40B4-BE49-F238E27FC236}">
                <a16:creationId xmlns:a16="http://schemas.microsoft.com/office/drawing/2014/main" id="{C8F483A9-D701-4775-99B4-C6EB7F44D3B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to model real world objects? - Design</a:t>
            </a:r>
          </a:p>
          <a:p>
            <a:pPr eaLnBrk="1" hangingPunct="1"/>
            <a:r>
              <a:rPr lang="en-US" altLang="en-US"/>
              <a:t>How to put forth ideas in visual manner – Communication</a:t>
            </a:r>
          </a:p>
          <a:p>
            <a:pPr eaLnBrk="1" hangingPunct="1"/>
            <a:r>
              <a:rPr lang="en-US" altLang="en-US"/>
              <a:t>How to verify that design serves the purpose – Analysis</a:t>
            </a:r>
          </a:p>
          <a:p>
            <a:pPr eaLnBrk="1" hangingPunct="1"/>
            <a:r>
              <a:rPr lang="en-US" altLang="en-US"/>
              <a:t>How to get it made? – Manufacturing</a:t>
            </a:r>
          </a:p>
          <a:p>
            <a:pPr eaLnBrk="1" hangingPunct="1"/>
            <a:r>
              <a:rPr lang="en-US" altLang="en-US"/>
              <a:t>All of the above can happen without Computers. But</a:t>
            </a:r>
          </a:p>
          <a:p>
            <a:pPr eaLnBrk="1" hangingPunct="1"/>
            <a:r>
              <a:rPr lang="en-US" altLang="en-US"/>
              <a:t>Better if assisted by Computers/Software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That’s why : Computer Aided &lt; &gt; (CAx)</a:t>
            </a:r>
          </a:p>
          <a:p>
            <a:pPr eaLnBrk="1" hangingPunct="1"/>
            <a:endParaRPr lang="en-I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My Documents\그래픽스 입문\강의 TP\k1.bmp">
            <a:extLst>
              <a:ext uri="{FF2B5EF4-FFF2-40B4-BE49-F238E27FC236}">
                <a16:creationId xmlns:a16="http://schemas.microsoft.com/office/drawing/2014/main" id="{49B8EAFB-13C0-4BE4-A56E-803559C2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47" y="1792287"/>
            <a:ext cx="5584307" cy="438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3">
            <a:extLst>
              <a:ext uri="{FF2B5EF4-FFF2-40B4-BE49-F238E27FC236}">
                <a16:creationId xmlns:a16="http://schemas.microsoft.com/office/drawing/2014/main" id="{8E4EB2C1-C6A3-4FB2-B1D8-EB3AEB95BF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77927" tIns="38963" rIns="77927" bIns="38963" rtlCol="0" anchor="t">
            <a:noAutofit/>
          </a:bodyPr>
          <a:lstStyle/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What to store : Modeling procedure</a:t>
            </a:r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E230DD1E-0F74-43CE-BE13-0B69BDE1F624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 vert="horz" lIns="77927" tIns="38963" rIns="77927" bIns="38963" rtlCol="0" anchor="t">
            <a:noAutofit/>
          </a:bodyPr>
          <a:lstStyle/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Procedural model: CSG (Constructive Solid Geometry)</a:t>
            </a:r>
          </a:p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Primitive solids with</a:t>
            </a:r>
            <a:r>
              <a:rPr lang="ko-KR" altLang="en-US">
                <a:ea typeface="Gulim" panose="020B0503020000020004" pitchFamily="34" charset="-127"/>
              </a:rPr>
              <a:t> </a:t>
            </a:r>
            <a:r>
              <a:rPr lang="en-US" altLang="ko-KR">
                <a:ea typeface="Gulim" panose="020B0503020000020004" pitchFamily="34" charset="-127"/>
              </a:rPr>
              <a:t>Boolean operation </a:t>
            </a:r>
          </a:p>
          <a:p>
            <a:pPr lvl="2" eaLnBrk="1" hangingPunct="1">
              <a:buFontTx/>
              <a:buNone/>
            </a:pPr>
            <a:r>
              <a:rPr lang="en-US" altLang="ko-KR">
                <a:ea typeface="Gulim" panose="020B0503020000020004" pitchFamily="34" charset="-127"/>
              </a:rPr>
              <a:t>  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645D57BD-593A-496E-9001-8FDE137784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77927" tIns="38963" rIns="77927" bIns="38963" rtlCol="0" anchor="t">
            <a:noAutofit/>
          </a:bodyPr>
          <a:lstStyle/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What to store : result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C9CF94C-A8C0-4DD3-85B2-3DF5BCEA14CC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 vert="horz" lIns="77927" tIns="38963" rIns="77927" bIns="38963" rtlCol="0" anchor="t">
            <a:noAutofit/>
          </a:bodyPr>
          <a:lstStyle/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B-Rep (Boundary representation) model : Modeling using bounding surfaces</a:t>
            </a:r>
            <a:endParaRPr lang="ko-KR" altLang="en-US">
              <a:ea typeface="Gulim" panose="020B0503020000020004" pitchFamily="34" charset="-127"/>
            </a:endParaRPr>
          </a:p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Topology : connectivity</a:t>
            </a:r>
            <a:endParaRPr lang="ko-KR" altLang="en-US">
              <a:ea typeface="Gulim" panose="020B0503020000020004" pitchFamily="34" charset="-127"/>
            </a:endParaRPr>
          </a:p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Geometry : shape</a:t>
            </a:r>
            <a:endParaRPr lang="ko-KR" altLang="en-US">
              <a:ea typeface="Gulim" panose="020B0503020000020004" pitchFamily="34" charset="-127"/>
            </a:endParaRPr>
          </a:p>
        </p:txBody>
      </p:sp>
      <p:pic>
        <p:nvPicPr>
          <p:cNvPr id="49156" name="Picture 4" descr="E:\Data\수업 관련 자료\CAD\PPT\wing-edge.PNG">
            <a:extLst>
              <a:ext uri="{FF2B5EF4-FFF2-40B4-BE49-F238E27FC236}">
                <a16:creationId xmlns:a16="http://schemas.microsoft.com/office/drawing/2014/main" id="{87997150-AE23-42E5-9EEB-DA637FC6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29379" r="15588" b="20497"/>
          <a:stretch>
            <a:fillRect/>
          </a:stretch>
        </p:blipFill>
        <p:spPr bwMode="auto">
          <a:xfrm>
            <a:off x="4828549" y="2353118"/>
            <a:ext cx="5800338" cy="413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E6D7AB8D-99B6-46EC-8C0B-21CC190C6D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77927" tIns="38963" rIns="77927" bIns="38963" rtlCol="0" anchor="t">
            <a:noAutofit/>
          </a:bodyPr>
          <a:lstStyle/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B-Rep model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3E4D2AC0-7DEE-4E22-8842-62883B0631F1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 vert="horz" lIns="77927" tIns="38963" rIns="77927" bIns="38963" rtlCol="0" anchor="t">
            <a:noAutofit/>
          </a:bodyPr>
          <a:lstStyle/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Topological element</a:t>
            </a:r>
          </a:p>
          <a:p>
            <a:pPr lvl="1" eaLnBrk="1" hangingPunct="1"/>
            <a:r>
              <a:rPr lang="en-US" altLang="ko-KR">
                <a:ea typeface="Gulim" panose="020B0503020000020004" pitchFamily="34" charset="-127"/>
              </a:rPr>
              <a:t>Vertex</a:t>
            </a:r>
          </a:p>
          <a:p>
            <a:pPr lvl="1" eaLnBrk="1" hangingPunct="1"/>
            <a:r>
              <a:rPr lang="en-US" altLang="ko-KR">
                <a:ea typeface="Gulim" panose="020B0503020000020004" pitchFamily="34" charset="-127"/>
              </a:rPr>
              <a:t>Edge</a:t>
            </a:r>
          </a:p>
          <a:p>
            <a:pPr lvl="1" eaLnBrk="1" hangingPunct="1"/>
            <a:r>
              <a:rPr lang="en-US" altLang="ko-KR">
                <a:ea typeface="Gulim" panose="020B0503020000020004" pitchFamily="34" charset="-127"/>
              </a:rPr>
              <a:t>Loop (Edge list)</a:t>
            </a:r>
          </a:p>
          <a:p>
            <a:pPr lvl="1" eaLnBrk="1" hangingPunct="1"/>
            <a:r>
              <a:rPr lang="en-US" altLang="ko-KR">
                <a:ea typeface="Gulim" panose="020B0503020000020004" pitchFamily="34" charset="-127"/>
              </a:rPr>
              <a:t>Face</a:t>
            </a:r>
          </a:p>
          <a:p>
            <a:pPr lvl="1" eaLnBrk="1" hangingPunct="1"/>
            <a:r>
              <a:rPr lang="en-US" altLang="ko-KR">
                <a:ea typeface="Gulim" panose="020B0503020000020004" pitchFamily="34" charset="-127"/>
              </a:rPr>
              <a:t>Lump</a:t>
            </a:r>
          </a:p>
          <a:p>
            <a:pPr lvl="1" eaLnBrk="1" hangingPunct="1"/>
            <a:r>
              <a:rPr lang="en-US" altLang="ko-KR">
                <a:ea typeface="Gulim" panose="020B0503020000020004" pitchFamily="34" charset="-127"/>
              </a:rPr>
              <a:t>Body</a:t>
            </a:r>
          </a:p>
          <a:p>
            <a:pPr lvl="1" eaLnBrk="1" hangingPunct="1">
              <a:buFontTx/>
              <a:buNone/>
            </a:pPr>
            <a:endParaRPr lang="en-US" altLang="ko-KR">
              <a:ea typeface="Gulim" panose="020B0503020000020004" pitchFamily="34" charset="-127"/>
            </a:endParaRP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816AB845-8974-46EC-93DA-ACB3945E9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497" y="2010747"/>
            <a:ext cx="47466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27" tIns="38963" rIns="77927" bIns="38963"/>
          <a:lstStyle/>
          <a:p>
            <a:pPr marL="292202" indent="-292202">
              <a:spcBef>
                <a:spcPct val="20000"/>
              </a:spcBef>
              <a:buClr>
                <a:schemeClr val="accent4"/>
              </a:buClr>
              <a:buFont typeface="Wingdings" charset="2"/>
              <a:buChar char="§"/>
              <a:defRPr/>
            </a:pPr>
            <a:r>
              <a:rPr lang="en-US" altLang="ko-KR" sz="2531" dirty="0">
                <a:latin typeface="Frutiger Next LT W1G"/>
                <a:ea typeface="굴림" pitchFamily="50" charset="-127"/>
                <a:cs typeface="Frutiger Next LT W1G"/>
              </a:rPr>
              <a:t>Geometrical element</a:t>
            </a:r>
          </a:p>
          <a:p>
            <a:pPr marL="646732" lvl="1" indent="-257129">
              <a:spcBef>
                <a:spcPct val="20000"/>
              </a:spcBef>
              <a:buClr>
                <a:schemeClr val="accent4"/>
              </a:buClr>
              <a:buFont typeface="Wingdings" charset="2"/>
              <a:buChar char="§"/>
              <a:defRPr/>
            </a:pPr>
            <a:r>
              <a:rPr lang="en-US" altLang="ko-KR" sz="2531" dirty="0">
                <a:latin typeface="Frutiger Next LT W1G"/>
                <a:ea typeface="굴림" pitchFamily="50" charset="-127"/>
                <a:cs typeface="Frutiger Next LT W1G"/>
              </a:rPr>
              <a:t>Point</a:t>
            </a:r>
          </a:p>
          <a:p>
            <a:pPr marL="646732" lvl="1" indent="-257129">
              <a:spcBef>
                <a:spcPct val="20000"/>
              </a:spcBef>
              <a:buClr>
                <a:schemeClr val="accent4"/>
              </a:buClr>
              <a:buFont typeface="Wingdings" charset="2"/>
              <a:buChar char="§"/>
              <a:defRPr/>
            </a:pPr>
            <a:r>
              <a:rPr lang="en-US" altLang="ko-KR" sz="2531" dirty="0">
                <a:latin typeface="Frutiger Next LT W1G"/>
                <a:ea typeface="굴림" pitchFamily="50" charset="-127"/>
                <a:cs typeface="Frutiger Next LT W1G"/>
              </a:rPr>
              <a:t>Curve</a:t>
            </a:r>
          </a:p>
          <a:p>
            <a:pPr marL="646732" lvl="1" indent="-257129">
              <a:spcBef>
                <a:spcPct val="20000"/>
              </a:spcBef>
              <a:buClr>
                <a:schemeClr val="accent4"/>
              </a:buClr>
              <a:buFont typeface="Wingdings" charset="2"/>
              <a:buChar char="§"/>
              <a:defRPr/>
            </a:pPr>
            <a:r>
              <a:rPr lang="en-US" altLang="ko-KR" sz="2531" dirty="0">
                <a:latin typeface="Frutiger Next LT W1G"/>
                <a:ea typeface="굴림" pitchFamily="50" charset="-127"/>
                <a:cs typeface="Frutiger Next LT W1G"/>
              </a:rPr>
              <a:t>Composite curve</a:t>
            </a:r>
          </a:p>
          <a:p>
            <a:pPr marL="646732" lvl="1" indent="-257129">
              <a:spcBef>
                <a:spcPct val="20000"/>
              </a:spcBef>
              <a:buClr>
                <a:schemeClr val="accent4"/>
              </a:buClr>
              <a:buFont typeface="Wingdings" charset="2"/>
              <a:buChar char="§"/>
              <a:defRPr/>
            </a:pPr>
            <a:r>
              <a:rPr lang="en-US" altLang="ko-KR" sz="2531" dirty="0">
                <a:latin typeface="Frutiger Next LT W1G"/>
                <a:ea typeface="굴림" pitchFamily="50" charset="-127"/>
                <a:cs typeface="Frutiger Next LT W1G"/>
              </a:rPr>
              <a:t>Surface, trimmed surface</a:t>
            </a:r>
          </a:p>
          <a:p>
            <a:pPr marL="646732" lvl="1" indent="-257129">
              <a:spcBef>
                <a:spcPct val="20000"/>
              </a:spcBef>
              <a:buClr>
                <a:schemeClr val="accent4"/>
              </a:buClr>
              <a:buFont typeface="Wingdings" charset="2"/>
              <a:buChar char="§"/>
              <a:defRPr/>
            </a:pPr>
            <a:r>
              <a:rPr lang="en-US" altLang="ko-KR" sz="2531" dirty="0">
                <a:latin typeface="Frutiger Next LT W1G"/>
                <a:ea typeface="굴림" pitchFamily="50" charset="-127"/>
                <a:cs typeface="Frutiger Next LT W1G"/>
              </a:rPr>
              <a:t>N/A</a:t>
            </a:r>
          </a:p>
          <a:p>
            <a:pPr marL="646732" lvl="1" indent="-257129">
              <a:spcBef>
                <a:spcPct val="20000"/>
              </a:spcBef>
              <a:buClr>
                <a:schemeClr val="accent4"/>
              </a:buClr>
              <a:buFont typeface="Wingdings" charset="2"/>
              <a:buChar char="§"/>
              <a:defRPr/>
            </a:pPr>
            <a:r>
              <a:rPr lang="en-US" altLang="ko-KR" sz="2531" dirty="0">
                <a:latin typeface="Frutiger Next LT W1G"/>
                <a:ea typeface="굴림" pitchFamily="50" charset="-127"/>
                <a:cs typeface="Frutiger Next LT W1G"/>
              </a:rPr>
              <a:t>N/A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6D29E72-A34A-4BB1-A86E-45293A6BE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en-US"/>
              <a:t>Euler-Poincare formula: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893A548-4457-406F-99CB-834E5ECD92A1}"/>
              </a:ext>
            </a:extLst>
          </p:cNvPr>
          <p:cNvSpPr>
            <a:spLocks noGrp="1" noChangeArrowheads="1"/>
          </p:cNvSpPr>
          <p:nvPr>
            <p:ph idx="12"/>
          </p:nvPr>
        </p:nvSpPr>
        <p:spPr>
          <a:xfrm>
            <a:off x="3733314" y="365127"/>
            <a:ext cx="7990808" cy="3063874"/>
          </a:xfrm>
        </p:spPr>
        <p:txBody>
          <a:bodyPr/>
          <a:lstStyle/>
          <a:p>
            <a:pPr marL="457200" indent="-457200">
              <a:buNone/>
            </a:pPr>
            <a:r>
              <a:rPr lang="it-IT" altLang="en-US" sz="2800" dirty="0"/>
              <a:t>For a polyhedron                    </a:t>
            </a:r>
          </a:p>
          <a:p>
            <a:pPr marL="457200" indent="-457200" algn="ctr">
              <a:buNone/>
            </a:pPr>
            <a:r>
              <a:rPr lang="it-IT" altLang="en-US" sz="2800" dirty="0"/>
              <a:t> </a:t>
            </a:r>
            <a:r>
              <a:rPr lang="it-IT" altLang="en-US" b="1" dirty="0">
                <a:solidFill>
                  <a:srgbClr val="CC0000"/>
                </a:solidFill>
              </a:rPr>
              <a:t>V - E + F - 2 = 0</a:t>
            </a:r>
          </a:p>
          <a:p>
            <a:pPr marL="457200" indent="-457200"/>
            <a:r>
              <a:rPr lang="it-IT" altLang="en-US" sz="2800" dirty="0"/>
              <a:t>V = Vertices</a:t>
            </a:r>
          </a:p>
          <a:p>
            <a:pPr marL="457200" indent="-457200"/>
            <a:r>
              <a:rPr lang="it-IT" altLang="en-US" sz="2800" dirty="0"/>
              <a:t>E = Edges</a:t>
            </a:r>
          </a:p>
          <a:p>
            <a:pPr marL="457200" indent="-457200"/>
            <a:r>
              <a:rPr lang="it-IT" altLang="en-US" sz="2800" dirty="0"/>
              <a:t>F = Faces</a:t>
            </a:r>
          </a:p>
          <a:p>
            <a:pPr marL="457200" indent="-457200"/>
            <a:endParaRPr lang="it-IT" alt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50FC01-56A7-4AF7-8D8D-2C6F0A672914}"/>
              </a:ext>
            </a:extLst>
          </p:cNvPr>
          <p:cNvGrpSpPr/>
          <p:nvPr/>
        </p:nvGrpSpPr>
        <p:grpSpPr>
          <a:xfrm>
            <a:off x="3939355" y="3655527"/>
            <a:ext cx="7578725" cy="1674813"/>
            <a:chOff x="898525" y="2032000"/>
            <a:chExt cx="7578725" cy="1674813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AC978D8C-8B36-442C-A7EA-27B52EA4F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1225" y="2109788"/>
              <a:ext cx="1289050" cy="1058862"/>
              <a:chOff x="574" y="1329"/>
              <a:chExt cx="812" cy="667"/>
            </a:xfrm>
          </p:grpSpPr>
          <p:sp>
            <p:nvSpPr>
              <p:cNvPr id="23" name="Rectangle 4">
                <a:extLst>
                  <a:ext uri="{FF2B5EF4-FFF2-40B4-BE49-F238E27FC236}">
                    <a16:creationId xmlns:a16="http://schemas.microsoft.com/office/drawing/2014/main" id="{7440A99E-729F-4160-97B0-F72BB8F66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" y="1329"/>
                <a:ext cx="81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latin typeface="+mn-lt"/>
                  </a:rPr>
                  <a:t>e.g. a block</a:t>
                </a:r>
              </a:p>
            </p:txBody>
          </p:sp>
          <p:sp>
            <p:nvSpPr>
              <p:cNvPr id="24" name="AutoShape 5">
                <a:extLst>
                  <a:ext uri="{FF2B5EF4-FFF2-40B4-BE49-F238E27FC236}">
                    <a16:creationId xmlns:a16="http://schemas.microsoft.com/office/drawing/2014/main" id="{FA9E41B4-0857-4CA6-AD31-411E95DD4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" y="1631"/>
                <a:ext cx="517" cy="365"/>
              </a:xfrm>
              <a:prstGeom prst="cube">
                <a:avLst>
                  <a:gd name="adj" fmla="val 39542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IN" altLang="en-US">
                  <a:latin typeface="Segoe UI Light" panose="020B0502040204020203" pitchFamily="34" charset="0"/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C14963E-AB6B-4A3F-9959-D68A24299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525" y="3336925"/>
              <a:ext cx="200025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sz="1800" i="1">
                  <a:latin typeface="+mn-lt"/>
                </a:rPr>
                <a:t>v</a:t>
              </a:r>
              <a:r>
                <a:rPr lang="en-US" sz="1800">
                  <a:latin typeface="+mn-lt"/>
                </a:rPr>
                <a:t> = 8, </a:t>
              </a:r>
              <a:r>
                <a:rPr lang="en-US" sz="1800" i="1">
                  <a:latin typeface="+mn-lt"/>
                </a:rPr>
                <a:t>e</a:t>
              </a:r>
              <a:r>
                <a:rPr lang="en-US" sz="1800">
                  <a:latin typeface="+mn-lt"/>
                </a:rPr>
                <a:t> = 12, </a:t>
              </a:r>
              <a:r>
                <a:rPr lang="en-US" sz="1800" i="1">
                  <a:latin typeface="+mn-lt"/>
                </a:rPr>
                <a:t>f</a:t>
              </a:r>
              <a:r>
                <a:rPr lang="en-US" sz="1800">
                  <a:latin typeface="+mn-lt"/>
                </a:rPr>
                <a:t> = 6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BED8C3B-7CF9-483F-8A31-A5CECF827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3322638"/>
              <a:ext cx="1881187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sz="1800" i="1">
                  <a:latin typeface="+mn-lt"/>
                </a:rPr>
                <a:t>v</a:t>
              </a:r>
              <a:r>
                <a:rPr lang="en-US" sz="1800">
                  <a:latin typeface="+mn-lt"/>
                </a:rPr>
                <a:t> = 4, </a:t>
              </a:r>
              <a:r>
                <a:rPr lang="en-US" sz="1800" i="1">
                  <a:latin typeface="+mn-lt"/>
                </a:rPr>
                <a:t>e</a:t>
              </a:r>
              <a:r>
                <a:rPr lang="en-US" sz="1800">
                  <a:latin typeface="+mn-lt"/>
                </a:rPr>
                <a:t> = 6, </a:t>
              </a:r>
              <a:r>
                <a:rPr lang="en-US" sz="1800" i="1">
                  <a:latin typeface="+mn-lt"/>
                </a:rPr>
                <a:t>f</a:t>
              </a:r>
              <a:r>
                <a:rPr lang="en-US" sz="1800">
                  <a:latin typeface="+mn-lt"/>
                </a:rPr>
                <a:t> = 4</a:t>
              </a:r>
            </a:p>
          </p:txBody>
        </p:sp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B3FB1E5F-E6B4-473E-9026-E6BA158D5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5475" y="2049463"/>
              <a:ext cx="1095375" cy="1330325"/>
              <a:chOff x="1994" y="1291"/>
              <a:chExt cx="690" cy="838"/>
            </a:xfrm>
          </p:grpSpPr>
          <p:graphicFrame>
            <p:nvGraphicFramePr>
              <p:cNvPr id="21" name="Object 9">
                <a:extLst>
                  <a:ext uri="{FF2B5EF4-FFF2-40B4-BE49-F238E27FC236}">
                    <a16:creationId xmlns:a16="http://schemas.microsoft.com/office/drawing/2014/main" id="{B576E741-C2E9-45C5-AB39-57F19199C2F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031" y="1488"/>
              <a:ext cx="653" cy="6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5" name="Drawing" r:id="rId4" imgW="1036638" imgH="1017588" progId="AutoCAD.Drawing.15">
                      <p:embed/>
                    </p:oleObj>
                  </mc:Choice>
                  <mc:Fallback>
                    <p:oleObj name="Drawing" r:id="rId4" imgW="1036638" imgH="1017588" progId="AutoCAD.Drawing.15">
                      <p:embed/>
                      <p:pic>
                        <p:nvPicPr>
                          <p:cNvPr id="23572" name="Object 9">
                            <a:extLst>
                              <a:ext uri="{FF2B5EF4-FFF2-40B4-BE49-F238E27FC236}">
                                <a16:creationId xmlns:a16="http://schemas.microsoft.com/office/drawing/2014/main" id="{A10A007B-FB08-473C-AE93-17034BB27B2F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31" y="1488"/>
                            <a:ext cx="653" cy="6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2B14669C-D1B9-46F8-AD36-F1D056239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1291"/>
                <a:ext cx="56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latin typeface="+mn-lt"/>
                  </a:rPr>
                  <a:t>a prism</a:t>
                </a:r>
              </a:p>
            </p:txBody>
          </p:sp>
        </p:grp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B82F6532-A6F6-46C9-81C8-7C11EFBA60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0613" y="2032000"/>
              <a:ext cx="1112837" cy="1277938"/>
              <a:chOff x="3087" y="1280"/>
              <a:chExt cx="701" cy="805"/>
            </a:xfrm>
          </p:grpSpPr>
          <p:pic>
            <p:nvPicPr>
              <p:cNvPr id="19" name="Picture 12">
                <a:extLst>
                  <a:ext uri="{FF2B5EF4-FFF2-40B4-BE49-F238E27FC236}">
                    <a16:creationId xmlns:a16="http://schemas.microsoft.com/office/drawing/2014/main" id="{D2034D03-D35D-4F35-A6C9-72F2E15EAFE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1" y="1523"/>
                <a:ext cx="392" cy="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C70E4871-048C-4CD4-9096-96581B31F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7" y="1280"/>
                <a:ext cx="70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latin typeface="+mn-lt"/>
                  </a:rPr>
                  <a:t>a cylinder</a:t>
                </a:r>
              </a:p>
            </p:txBody>
          </p:sp>
        </p:grp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2A9B7E44-6CF8-4345-80BF-0409E3C29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913" y="3317875"/>
              <a:ext cx="18811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sz="1800" i="1">
                  <a:latin typeface="+mn-lt"/>
                </a:rPr>
                <a:t>v</a:t>
              </a:r>
              <a:r>
                <a:rPr lang="en-US" sz="1800">
                  <a:latin typeface="+mn-lt"/>
                </a:rPr>
                <a:t> = 2, </a:t>
              </a:r>
              <a:r>
                <a:rPr lang="en-US" sz="1800" i="1">
                  <a:latin typeface="+mn-lt"/>
                </a:rPr>
                <a:t>e</a:t>
              </a:r>
              <a:r>
                <a:rPr lang="en-US" sz="1800">
                  <a:latin typeface="+mn-lt"/>
                </a:rPr>
                <a:t> = 3, </a:t>
              </a:r>
              <a:r>
                <a:rPr lang="en-US" sz="1800" i="1">
                  <a:latin typeface="+mn-lt"/>
                </a:rPr>
                <a:t>f</a:t>
              </a:r>
              <a:r>
                <a:rPr lang="en-US" sz="1800">
                  <a:latin typeface="+mn-lt"/>
                </a:rPr>
                <a:t> = 3</a:t>
              </a:r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E557A229-89D5-4F11-9EAB-B27C73165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2587625"/>
              <a:ext cx="85725" cy="857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IN" altLang="en-US">
                <a:latin typeface="Segoe UI Light" panose="020B0502040204020203" pitchFamily="34" charset="0"/>
              </a:endParaRPr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C66C024A-048B-44A7-BE3C-01B4CE2E2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3249613"/>
              <a:ext cx="85725" cy="857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IN" altLang="en-US">
                <a:latin typeface="Segoe UI Light" panose="020B0502040204020203" pitchFamily="3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85FB3A88-A1DA-4062-A515-FEDC491A8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07050" y="2646363"/>
              <a:ext cx="0" cy="644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IN">
                <a:latin typeface="+mn-lt"/>
              </a:endParaRPr>
            </a:p>
          </p:txBody>
        </p: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96999559-BF87-4755-A860-0AC9E03AEA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0825" y="2049463"/>
              <a:ext cx="1011238" cy="1181100"/>
              <a:chOff x="4158" y="1291"/>
              <a:chExt cx="637" cy="744"/>
            </a:xfrm>
          </p:grpSpPr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D31BBC90-9CBD-45FE-8C1C-08AC18F14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0" y="1546"/>
                <a:ext cx="479" cy="489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IN" altLang="en-US">
                  <a:latin typeface="Segoe UI Light" panose="020B0502040204020203" pitchFamily="34" charset="0"/>
                </a:endParaRPr>
              </a:p>
            </p:txBody>
          </p:sp>
          <p:sp>
            <p:nvSpPr>
              <p:cNvPr id="18" name="Rectangle 20">
                <a:extLst>
                  <a:ext uri="{FF2B5EF4-FFF2-40B4-BE49-F238E27FC236}">
                    <a16:creationId xmlns:a16="http://schemas.microsoft.com/office/drawing/2014/main" id="{43FECB80-FE3B-41EE-AD8E-AB3B47540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8" y="1291"/>
                <a:ext cx="63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latin typeface="+mn-lt"/>
                  </a:rPr>
                  <a:t>a sphere</a:t>
                </a:r>
              </a:p>
            </p:txBody>
          </p:sp>
        </p:grp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D9BFB938-D292-4157-BBBC-7CF428A1B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6063" y="3319463"/>
              <a:ext cx="1881187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sz="1800" i="1">
                  <a:latin typeface="+mn-lt"/>
                </a:rPr>
                <a:t>v</a:t>
              </a:r>
              <a:r>
                <a:rPr lang="en-US" sz="1800">
                  <a:latin typeface="+mn-lt"/>
                </a:rPr>
                <a:t> = 1, </a:t>
              </a:r>
              <a:r>
                <a:rPr lang="en-US" sz="1800" i="1">
                  <a:latin typeface="+mn-lt"/>
                </a:rPr>
                <a:t>e</a:t>
              </a:r>
              <a:r>
                <a:rPr lang="en-US" sz="1800">
                  <a:latin typeface="+mn-lt"/>
                </a:rPr>
                <a:t> = 0, </a:t>
              </a:r>
              <a:r>
                <a:rPr lang="en-US" sz="1800" i="1">
                  <a:latin typeface="+mn-lt"/>
                </a:rPr>
                <a:t>f</a:t>
              </a:r>
              <a:r>
                <a:rPr lang="en-US" sz="1800">
                  <a:latin typeface="+mn-lt"/>
                </a:rPr>
                <a:t> = 1</a:t>
              </a:r>
            </a:p>
          </p:txBody>
        </p:sp>
        <p:sp>
          <p:nvSpPr>
            <p:cNvPr id="16" name="Oval 23">
              <a:extLst>
                <a:ext uri="{FF2B5EF4-FFF2-40B4-BE49-F238E27FC236}">
                  <a16:creationId xmlns:a16="http://schemas.microsoft.com/office/drawing/2014/main" id="{5A766F48-D690-4380-8BF6-AB7034C90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2635250"/>
              <a:ext cx="85725" cy="857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IN" altLang="en-US">
                <a:latin typeface="Segoe UI Light" panose="020B0502040204020203" pitchFamily="34" charset="0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0DC4C527-6E73-4785-92C5-7DDC27D24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en-US"/>
              <a:t>Extension of solids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56A4110-8476-4D8F-B26D-550C527745A3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it-IT" altLang="en-US" dirty="0"/>
              <a:t>A solid can have holes </a:t>
            </a:r>
          </a:p>
          <a:p>
            <a:pPr eaLnBrk="1" hangingPunct="1">
              <a:buFontTx/>
              <a:buNone/>
            </a:pPr>
            <a:r>
              <a:rPr lang="it-IT" altLang="en-US" dirty="0"/>
              <a:t>A face may have a loop or ring of vertices `floating‘, i.e. unconnected by edges to the other vertices of the face </a:t>
            </a:r>
          </a:p>
          <a:p>
            <a:pPr eaLnBrk="1" hangingPunct="1">
              <a:buFontTx/>
              <a:buNone/>
            </a:pPr>
            <a:endParaRPr lang="it-IT" altLang="en-US" dirty="0"/>
          </a:p>
          <a:p>
            <a:pPr marL="457200" indent="-457200" algn="ctr">
              <a:lnSpc>
                <a:spcPct val="80000"/>
              </a:lnSpc>
              <a:defRPr/>
            </a:pPr>
            <a:r>
              <a:rPr lang="it-IT" altLang="en-US" dirty="0"/>
              <a:t> </a:t>
            </a:r>
            <a:r>
              <a:rPr lang="it-IT" altLang="en-US" sz="3600" b="1" dirty="0">
                <a:solidFill>
                  <a:srgbClr val="CC0000"/>
                </a:solidFill>
              </a:rPr>
              <a:t>V-E+F-H=2(C-G)</a:t>
            </a:r>
          </a:p>
          <a:p>
            <a:pPr marL="457200" indent="-457200">
              <a:lnSpc>
                <a:spcPct val="80000"/>
              </a:lnSpc>
              <a:defRPr/>
            </a:pPr>
            <a:r>
              <a:rPr lang="it-IT" altLang="en-US" dirty="0"/>
              <a:t>V = Vertices</a:t>
            </a:r>
          </a:p>
          <a:p>
            <a:pPr marL="457200" indent="-457200">
              <a:lnSpc>
                <a:spcPct val="80000"/>
              </a:lnSpc>
              <a:defRPr/>
            </a:pPr>
            <a:r>
              <a:rPr lang="it-IT" altLang="en-US" dirty="0"/>
              <a:t>E = Edges</a:t>
            </a:r>
          </a:p>
          <a:p>
            <a:pPr marL="457200" indent="-457200">
              <a:lnSpc>
                <a:spcPct val="80000"/>
              </a:lnSpc>
              <a:defRPr/>
            </a:pPr>
            <a:r>
              <a:rPr lang="it-IT" altLang="en-US" dirty="0"/>
              <a:t>F = Faces</a:t>
            </a:r>
          </a:p>
          <a:p>
            <a:pPr marL="457200" indent="-457200">
              <a:lnSpc>
                <a:spcPct val="80000"/>
              </a:lnSpc>
              <a:defRPr/>
            </a:pPr>
            <a:r>
              <a:rPr lang="it-IT" altLang="en-US" dirty="0"/>
              <a:t>H = Holes in faces  </a:t>
            </a:r>
          </a:p>
          <a:p>
            <a:pPr marL="457200" indent="-457200">
              <a:lnSpc>
                <a:spcPct val="80000"/>
              </a:lnSpc>
              <a:defRPr/>
            </a:pPr>
            <a:r>
              <a:rPr lang="it-IT" altLang="en-US" dirty="0"/>
              <a:t>C = Components (or shells)</a:t>
            </a:r>
          </a:p>
          <a:p>
            <a:pPr marL="457200" indent="-457200">
              <a:lnSpc>
                <a:spcPct val="80000"/>
              </a:lnSpc>
              <a:defRPr/>
            </a:pPr>
            <a:r>
              <a:rPr lang="it-IT" altLang="en-US" dirty="0"/>
              <a:t>G = Genus (holes through solid)</a:t>
            </a:r>
          </a:p>
          <a:p>
            <a:pPr eaLnBrk="1" hangingPunct="1">
              <a:buFontTx/>
              <a:buNone/>
            </a:pPr>
            <a:endParaRPr lang="it-IT" altLang="en-US" dirty="0"/>
          </a:p>
          <a:p>
            <a:pPr eaLnBrk="1" hangingPunct="1"/>
            <a:endParaRPr lang="it-IT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6A5F58E6-EC59-4DCF-82CB-E359AEECD8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en-US" sz="4000"/>
              <a:t>Extension of Euler-Poincare formula to 2-manifolds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501AC2-81FC-4D77-B1AE-16269209057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it-IT" altLang="en-US" dirty="0"/>
              <a:t>“Tweaking” (deformations, twistings, and stretchings but not tearing, or cutting ) solids modifies the solid without changing the topology or the above numbers.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94D88A-9B24-45E5-B7E9-02A3974C137A}"/>
              </a:ext>
            </a:extLst>
          </p:cNvPr>
          <p:cNvGrpSpPr/>
          <p:nvPr/>
        </p:nvGrpSpPr>
        <p:grpSpPr>
          <a:xfrm>
            <a:off x="3952130" y="1993641"/>
            <a:ext cx="7578725" cy="2128838"/>
            <a:chOff x="182563" y="4419600"/>
            <a:chExt cx="7578725" cy="2128838"/>
          </a:xfrm>
        </p:grpSpPr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1741459B-187E-49C9-954C-3399C93B40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5475" y="4973638"/>
              <a:ext cx="1954213" cy="1252537"/>
              <a:chOff x="3906" y="957"/>
              <a:chExt cx="1231" cy="7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7C0CCD5-4791-4441-8070-65B6D58D22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65" y="957"/>
                <a:ext cx="1072" cy="517"/>
                <a:chOff x="4065" y="957"/>
                <a:chExt cx="1072" cy="517"/>
              </a:xfrm>
            </p:grpSpPr>
            <p:sp>
              <p:nvSpPr>
                <p:cNvPr id="18" name="AutoShape 11">
                  <a:extLst>
                    <a:ext uri="{FF2B5EF4-FFF2-40B4-BE49-F238E27FC236}">
                      <a16:creationId xmlns:a16="http://schemas.microsoft.com/office/drawing/2014/main" id="{305F9BEA-7C93-4786-B710-F610B49741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5" y="957"/>
                  <a:ext cx="1072" cy="517"/>
                </a:xfrm>
                <a:prstGeom prst="cube">
                  <a:avLst>
                    <a:gd name="adj" fmla="val 68093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/>
                  <a:endParaRPr lang="en-IN" altLang="en-US">
                    <a:latin typeface="Segoe UI Light" panose="020B0502040204020203" pitchFamily="34" charset="0"/>
                  </a:endParaRPr>
                </a:p>
              </p:txBody>
            </p:sp>
            <p:sp>
              <p:nvSpPr>
                <p:cNvPr id="19" name="AutoShape 12">
                  <a:extLst>
                    <a:ext uri="{FF2B5EF4-FFF2-40B4-BE49-F238E27FC236}">
                      <a16:creationId xmlns:a16="http://schemas.microsoft.com/office/drawing/2014/main" id="{1A39FB0A-8B96-4CD0-99EB-863043334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1029"/>
                  <a:ext cx="651" cy="193"/>
                </a:xfrm>
                <a:prstGeom prst="parallelogram">
                  <a:avLst>
                    <a:gd name="adj" fmla="val 103284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/>
                  <a:endParaRPr lang="en-IN" altLang="en-US">
                    <a:latin typeface="Segoe UI Light" panose="020B0502040204020203" pitchFamily="34" charset="0"/>
                  </a:endParaRPr>
                </a:p>
              </p:txBody>
            </p:sp>
            <p:sp>
              <p:nvSpPr>
                <p:cNvPr id="20" name="Freeform 13">
                  <a:extLst>
                    <a:ext uri="{FF2B5EF4-FFF2-40B4-BE49-F238E27FC236}">
                      <a16:creationId xmlns:a16="http://schemas.microsoft.com/office/drawing/2014/main" id="{77CF552B-88A1-42EF-B4A7-7FA428174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5" y="1028"/>
                  <a:ext cx="453" cy="145"/>
                </a:xfrm>
                <a:custGeom>
                  <a:avLst/>
                  <a:gdLst>
                    <a:gd name="T0" fmla="*/ 0 w 453"/>
                    <a:gd name="T1" fmla="*/ 0 h 145"/>
                    <a:gd name="T2" fmla="*/ 0 w 453"/>
                    <a:gd name="T3" fmla="*/ 144 h 145"/>
                    <a:gd name="T4" fmla="*/ 304 w 453"/>
                    <a:gd name="T5" fmla="*/ 144 h 145"/>
                    <a:gd name="T6" fmla="*/ 452 w 453"/>
                    <a:gd name="T7" fmla="*/ 0 h 145"/>
                    <a:gd name="T8" fmla="*/ 0 w 453"/>
                    <a:gd name="T9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45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304" y="144"/>
                      </a:lnTo>
                      <a:lnTo>
                        <a:pt x="452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accent1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IN">
                    <a:latin typeface="+mn-lt"/>
                  </a:endParaRPr>
                </a:p>
              </p:txBody>
            </p:sp>
            <p:sp>
              <p:nvSpPr>
                <p:cNvPr id="21" name="Freeform 14">
                  <a:extLst>
                    <a:ext uri="{FF2B5EF4-FFF2-40B4-BE49-F238E27FC236}">
                      <a16:creationId xmlns:a16="http://schemas.microsoft.com/office/drawing/2014/main" id="{07538992-4959-4160-BBE4-9FAACE098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5" y="1028"/>
                  <a:ext cx="201" cy="197"/>
                </a:xfrm>
                <a:custGeom>
                  <a:avLst/>
                  <a:gdLst>
                    <a:gd name="T0" fmla="*/ 200 w 201"/>
                    <a:gd name="T1" fmla="*/ 140 h 197"/>
                    <a:gd name="T2" fmla="*/ 144 w 201"/>
                    <a:gd name="T3" fmla="*/ 196 h 197"/>
                    <a:gd name="T4" fmla="*/ 0 w 201"/>
                    <a:gd name="T5" fmla="*/ 192 h 197"/>
                    <a:gd name="T6" fmla="*/ 200 w 201"/>
                    <a:gd name="T7" fmla="*/ 0 h 197"/>
                    <a:gd name="T8" fmla="*/ 200 w 201"/>
                    <a:gd name="T9" fmla="*/ 14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1" h="197">
                      <a:moveTo>
                        <a:pt x="200" y="140"/>
                      </a:moveTo>
                      <a:lnTo>
                        <a:pt x="144" y="196"/>
                      </a:lnTo>
                      <a:lnTo>
                        <a:pt x="0" y="192"/>
                      </a:lnTo>
                      <a:lnTo>
                        <a:pt x="200" y="0"/>
                      </a:lnTo>
                      <a:lnTo>
                        <a:pt x="200" y="140"/>
                      </a:lnTo>
                    </a:path>
                  </a:pathLst>
                </a:custGeom>
                <a:solidFill>
                  <a:schemeClr val="accent1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IN">
                    <a:latin typeface="+mn-lt"/>
                  </a:endParaRPr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A73BAB-3A96-4403-B980-424DE1AD0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1513"/>
                <a:ext cx="122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latin typeface="+mn-lt"/>
                  </a:rPr>
                  <a:t>Object with 1 hole</a:t>
                </a:r>
              </a:p>
            </p:txBody>
          </p:sp>
        </p:grp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E6B46B0C-DE1D-4866-8240-59C3C13895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1525" y="4656138"/>
              <a:ext cx="1909763" cy="1577975"/>
              <a:chOff x="3686" y="1860"/>
              <a:chExt cx="1203" cy="994"/>
            </a:xfrm>
          </p:grpSpPr>
          <p:grpSp>
            <p:nvGrpSpPr>
              <p:cNvPr id="10" name="Group 22">
                <a:extLst>
                  <a:ext uri="{FF2B5EF4-FFF2-40B4-BE49-F238E27FC236}">
                    <a16:creationId xmlns:a16="http://schemas.microsoft.com/office/drawing/2014/main" id="{D6C0296C-F4C0-4722-ADC2-22939F4067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5" y="1860"/>
                <a:ext cx="961" cy="713"/>
                <a:chOff x="3875" y="1860"/>
                <a:chExt cx="961" cy="713"/>
              </a:xfrm>
            </p:grpSpPr>
            <p:sp>
              <p:nvSpPr>
                <p:cNvPr id="12" name="AutoShape 18">
                  <a:extLst>
                    <a:ext uri="{FF2B5EF4-FFF2-40B4-BE49-F238E27FC236}">
                      <a16:creationId xmlns:a16="http://schemas.microsoft.com/office/drawing/2014/main" id="{C019E2EB-507E-4019-B9A7-675392D8CB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5" y="2079"/>
                  <a:ext cx="961" cy="494"/>
                </a:xfrm>
                <a:prstGeom prst="cube">
                  <a:avLst>
                    <a:gd name="adj" fmla="val 46375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/>
                  <a:endParaRPr lang="en-IN" altLang="en-US">
                    <a:latin typeface="Segoe UI Light" panose="020B0502040204020203" pitchFamily="34" charset="0"/>
                  </a:endParaRPr>
                </a:p>
              </p:txBody>
            </p:sp>
            <p:sp>
              <p:nvSpPr>
                <p:cNvPr id="13" name="AutoShape 19">
                  <a:extLst>
                    <a:ext uri="{FF2B5EF4-FFF2-40B4-BE49-F238E27FC236}">
                      <a16:creationId xmlns:a16="http://schemas.microsoft.com/office/drawing/2014/main" id="{E64248A9-6F52-4AD6-8EDE-EFA26B71C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2" y="1860"/>
                  <a:ext cx="385" cy="385"/>
                </a:xfrm>
                <a:prstGeom prst="cube">
                  <a:avLst>
                    <a:gd name="adj" fmla="val 24991"/>
                  </a:avLst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/>
                  <a:endParaRPr lang="en-IN" altLang="en-US">
                    <a:latin typeface="Segoe UI Light" panose="020B0502040204020203" pitchFamily="34" charset="0"/>
                  </a:endParaRPr>
                </a:p>
              </p:txBody>
            </p:sp>
            <p:sp>
              <p:nvSpPr>
                <p:cNvPr id="14" name="Line 20">
                  <a:extLst>
                    <a:ext uri="{FF2B5EF4-FFF2-40B4-BE49-F238E27FC236}">
                      <a16:creationId xmlns:a16="http://schemas.microsoft.com/office/drawing/2014/main" id="{CA0DE904-BE86-4660-B8BD-76F29AFDB9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61" y="2151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IN">
                    <a:latin typeface="+mn-lt"/>
                  </a:endParaRPr>
                </a:p>
              </p:txBody>
            </p:sp>
            <p:sp>
              <p:nvSpPr>
                <p:cNvPr id="15" name="Line 21">
                  <a:extLst>
                    <a:ext uri="{FF2B5EF4-FFF2-40B4-BE49-F238E27FC236}">
                      <a16:creationId xmlns:a16="http://schemas.microsoft.com/office/drawing/2014/main" id="{83099758-B365-4B6E-8796-967781D55E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62" y="2148"/>
                  <a:ext cx="96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IN">
                    <a:latin typeface="+mn-lt"/>
                  </a:endParaRPr>
                </a:p>
              </p:txBody>
            </p:sp>
          </p:grpSp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4DF67FDE-27C6-48FA-AD98-E088E53F0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6" y="2621"/>
                <a:ext cx="120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latin typeface="+mn-lt"/>
                  </a:rPr>
                  <a:t>Object with 1 ring</a:t>
                </a:r>
              </a:p>
            </p:txBody>
          </p:sp>
        </p:grpSp>
        <p:grpSp>
          <p:nvGrpSpPr>
            <p:cNvPr id="7" name="Group 31">
              <a:extLst>
                <a:ext uri="{FF2B5EF4-FFF2-40B4-BE49-F238E27FC236}">
                  <a16:creationId xmlns:a16="http://schemas.microsoft.com/office/drawing/2014/main" id="{A396390B-FD9A-4FDF-B604-42C2B7879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563" y="4419600"/>
              <a:ext cx="2527300" cy="2128838"/>
              <a:chOff x="2246" y="914"/>
              <a:chExt cx="1592" cy="1341"/>
            </a:xfrm>
          </p:grpSpPr>
          <p:pic>
            <p:nvPicPr>
              <p:cNvPr id="8" name="Picture 29">
                <a:extLst>
                  <a:ext uri="{FF2B5EF4-FFF2-40B4-BE49-F238E27FC236}">
                    <a16:creationId xmlns:a16="http://schemas.microsoft.com/office/drawing/2014/main" id="{A32F0468-42B8-4CFD-8CC3-D4C8D9CB05CA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0" y="914"/>
                <a:ext cx="1406" cy="10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Rectangle 30">
                <a:extLst>
                  <a:ext uri="{FF2B5EF4-FFF2-40B4-BE49-F238E27FC236}">
                    <a16:creationId xmlns:a16="http://schemas.microsoft.com/office/drawing/2014/main" id="{202F894B-0FD2-4171-9059-A2FC71287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" y="1851"/>
                <a:ext cx="1592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latin typeface="+mn-lt"/>
                  </a:rPr>
                  <a:t>A hollow sphere </a:t>
                </a:r>
              </a:p>
              <a:p>
                <a:pPr>
                  <a:defRPr/>
                </a:pPr>
                <a:r>
                  <a:rPr lang="en-US" sz="1800">
                    <a:latin typeface="+mn-lt"/>
                  </a:rPr>
                  <a:t>(an object with 2 shells)</a:t>
                </a: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5">
            <a:extLst>
              <a:ext uri="{FF2B5EF4-FFF2-40B4-BE49-F238E27FC236}">
                <a16:creationId xmlns:a16="http://schemas.microsoft.com/office/drawing/2014/main" id="{3FD9E44B-CEEE-4F07-92D5-93406DE17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en-US" sz="4000" dirty="0"/>
              <a:t>A solid with holes and loops</a:t>
            </a:r>
            <a:r>
              <a:rPr lang="it-IT" altLang="en-US" sz="2800" dirty="0">
                <a:solidFill>
                  <a:srgbClr val="CC0000"/>
                </a:solidFill>
              </a:rPr>
              <a:t> </a:t>
            </a:r>
            <a:br>
              <a:rPr lang="it-IT" altLang="en-US" sz="2800" dirty="0">
                <a:solidFill>
                  <a:srgbClr val="CC0000"/>
                </a:solidFill>
              </a:rPr>
            </a:br>
            <a:r>
              <a:rPr lang="it-IT" altLang="en-US" sz="2800" dirty="0">
                <a:solidFill>
                  <a:srgbClr val="CC0000"/>
                </a:solidFill>
              </a:rPr>
              <a:t>Quiz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77F66AE-3CD7-4565-8A03-1CB51EA9D11F}"/>
              </a:ext>
            </a:extLst>
          </p:cNvPr>
          <p:cNvGrpSpPr/>
          <p:nvPr/>
        </p:nvGrpSpPr>
        <p:grpSpPr>
          <a:xfrm>
            <a:off x="5434304" y="1137493"/>
            <a:ext cx="2667000" cy="1600200"/>
            <a:chOff x="1066800" y="4114800"/>
            <a:chExt cx="2667000" cy="1600200"/>
          </a:xfrm>
        </p:grpSpPr>
        <p:sp>
          <p:nvSpPr>
            <p:cNvPr id="44" name="Line 14">
              <a:extLst>
                <a:ext uri="{FF2B5EF4-FFF2-40B4-BE49-F238E27FC236}">
                  <a16:creationId xmlns:a16="http://schemas.microsoft.com/office/drawing/2014/main" id="{B0F79C28-C96D-479A-A3DD-7455ED82C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800" y="4114800"/>
              <a:ext cx="219075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5">
              <a:extLst>
                <a:ext uri="{FF2B5EF4-FFF2-40B4-BE49-F238E27FC236}">
                  <a16:creationId xmlns:a16="http://schemas.microsoft.com/office/drawing/2014/main" id="{826D6C5A-AFA4-4234-BEF9-E2A27D8E75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800" y="4114800"/>
              <a:ext cx="2438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6">
              <a:extLst>
                <a:ext uri="{FF2B5EF4-FFF2-40B4-BE49-F238E27FC236}">
                  <a16:creationId xmlns:a16="http://schemas.microsoft.com/office/drawing/2014/main" id="{87F714CC-6AE4-4A57-BBDE-86A362D35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800" y="4114800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7">
              <a:extLst>
                <a:ext uri="{FF2B5EF4-FFF2-40B4-BE49-F238E27FC236}">
                  <a16:creationId xmlns:a16="http://schemas.microsoft.com/office/drawing/2014/main" id="{19E2DB60-D23C-42D9-B779-4FF93D7B6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4725" y="4114800"/>
              <a:ext cx="219075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4E75C7FE-C02E-435F-A289-9B61BEFC6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800" y="5334000"/>
              <a:ext cx="219075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19">
              <a:extLst>
                <a:ext uri="{FF2B5EF4-FFF2-40B4-BE49-F238E27FC236}">
                  <a16:creationId xmlns:a16="http://schemas.microsoft.com/office/drawing/2014/main" id="{D1BC1D48-B185-464B-B956-606405B9D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5400" y="4495800"/>
              <a:ext cx="2438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20">
              <a:extLst>
                <a:ext uri="{FF2B5EF4-FFF2-40B4-BE49-F238E27FC236}">
                  <a16:creationId xmlns:a16="http://schemas.microsoft.com/office/drawing/2014/main" id="{4429391C-825F-49F7-AD6D-1E92A8874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5400" y="5715000"/>
              <a:ext cx="2438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21">
              <a:extLst>
                <a:ext uri="{FF2B5EF4-FFF2-40B4-BE49-F238E27FC236}">
                  <a16:creationId xmlns:a16="http://schemas.microsoft.com/office/drawing/2014/main" id="{3ABB2CC5-9183-4750-9EA8-4114EB9E5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5400" y="4495800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22">
              <a:extLst>
                <a:ext uri="{FF2B5EF4-FFF2-40B4-BE49-F238E27FC236}">
                  <a16:creationId xmlns:a16="http://schemas.microsoft.com/office/drawing/2014/main" id="{09F33F2D-5E72-4ED1-BFF1-3A3871209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95800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3">
              <a:extLst>
                <a:ext uri="{FF2B5EF4-FFF2-40B4-BE49-F238E27FC236}">
                  <a16:creationId xmlns:a16="http://schemas.microsoft.com/office/drawing/2014/main" id="{64F6C0F1-D044-49C1-8AE1-E95552227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4267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4">
              <a:extLst>
                <a:ext uri="{FF2B5EF4-FFF2-40B4-BE49-F238E27FC236}">
                  <a16:creationId xmlns:a16="http://schemas.microsoft.com/office/drawing/2014/main" id="{CBA57688-1125-412D-95CD-05CCF9EA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4267200"/>
              <a:ext cx="609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5">
              <a:extLst>
                <a:ext uri="{FF2B5EF4-FFF2-40B4-BE49-F238E27FC236}">
                  <a16:creationId xmlns:a16="http://schemas.microsoft.com/office/drawing/2014/main" id="{4982FD28-D694-4601-AD94-5987149C5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42672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6">
              <a:extLst>
                <a:ext uri="{FF2B5EF4-FFF2-40B4-BE49-F238E27FC236}">
                  <a16:creationId xmlns:a16="http://schemas.microsoft.com/office/drawing/2014/main" id="{F7A1A68C-3EE8-45DD-806B-556CF8DE7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000" y="4419600"/>
              <a:ext cx="609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27">
              <a:extLst>
                <a:ext uri="{FF2B5EF4-FFF2-40B4-BE49-F238E27FC236}">
                  <a16:creationId xmlns:a16="http://schemas.microsoft.com/office/drawing/2014/main" id="{33410B21-DB34-44AB-B189-1F3A0A1E7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5410200"/>
              <a:ext cx="609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8">
              <a:extLst>
                <a:ext uri="{FF2B5EF4-FFF2-40B4-BE49-F238E27FC236}">
                  <a16:creationId xmlns:a16="http://schemas.microsoft.com/office/drawing/2014/main" id="{07772597-DFD0-490D-A9DF-480D41EE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267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29">
              <a:extLst>
                <a:ext uri="{FF2B5EF4-FFF2-40B4-BE49-F238E27FC236}">
                  <a16:creationId xmlns:a16="http://schemas.microsoft.com/office/drawing/2014/main" id="{A90BC007-02E0-461A-B5BA-58E818E96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5410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30">
              <a:extLst>
                <a:ext uri="{FF2B5EF4-FFF2-40B4-BE49-F238E27FC236}">
                  <a16:creationId xmlns:a16="http://schemas.microsoft.com/office/drawing/2014/main" id="{7FB53DC5-ABC9-474A-984F-D2F2D32DC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5410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31">
              <a:extLst>
                <a:ext uri="{FF2B5EF4-FFF2-40B4-BE49-F238E27FC236}">
                  <a16:creationId xmlns:a16="http://schemas.microsoft.com/office/drawing/2014/main" id="{6CEC0A45-DAD6-4DE4-81E4-004188E77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000" y="5562600"/>
              <a:ext cx="609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32">
              <a:extLst>
                <a:ext uri="{FF2B5EF4-FFF2-40B4-BE49-F238E27FC236}">
                  <a16:creationId xmlns:a16="http://schemas.microsoft.com/office/drawing/2014/main" id="{3D52FA8E-9CDB-49F3-BBA5-956D8358C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000" y="44196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33">
              <a:extLst>
                <a:ext uri="{FF2B5EF4-FFF2-40B4-BE49-F238E27FC236}">
                  <a16:creationId xmlns:a16="http://schemas.microsoft.com/office/drawing/2014/main" id="{BFA50C6D-F727-4EA9-AEEB-B6595C135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2672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34">
              <a:extLst>
                <a:ext uri="{FF2B5EF4-FFF2-40B4-BE49-F238E27FC236}">
                  <a16:creationId xmlns:a16="http://schemas.microsoft.com/office/drawing/2014/main" id="{F362069B-DB10-4905-8168-47B22E5834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44196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888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5">
            <a:extLst>
              <a:ext uri="{FF2B5EF4-FFF2-40B4-BE49-F238E27FC236}">
                <a16:creationId xmlns:a16="http://schemas.microsoft.com/office/drawing/2014/main" id="{3FD9E44B-CEEE-4F07-92D5-93406DE17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en-US" sz="4000" dirty="0"/>
              <a:t>A solid with holes and loops</a:t>
            </a:r>
            <a:r>
              <a:rPr lang="it-IT" altLang="en-US" sz="2800" dirty="0">
                <a:solidFill>
                  <a:srgbClr val="CC0000"/>
                </a:solidFill>
              </a:rPr>
              <a:t> </a:t>
            </a:r>
            <a:br>
              <a:rPr lang="it-IT" altLang="en-US" sz="2800" dirty="0">
                <a:solidFill>
                  <a:srgbClr val="CC0000"/>
                </a:solidFill>
              </a:rPr>
            </a:br>
            <a:r>
              <a:rPr lang="it-IT" altLang="en-US" sz="2800" dirty="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77F66AE-3CD7-4565-8A03-1CB51EA9D11F}"/>
              </a:ext>
            </a:extLst>
          </p:cNvPr>
          <p:cNvGrpSpPr/>
          <p:nvPr/>
        </p:nvGrpSpPr>
        <p:grpSpPr>
          <a:xfrm>
            <a:off x="5434304" y="1137493"/>
            <a:ext cx="2667000" cy="1600200"/>
            <a:chOff x="1066800" y="4114800"/>
            <a:chExt cx="2667000" cy="1600200"/>
          </a:xfrm>
        </p:grpSpPr>
        <p:sp>
          <p:nvSpPr>
            <p:cNvPr id="44" name="Line 14">
              <a:extLst>
                <a:ext uri="{FF2B5EF4-FFF2-40B4-BE49-F238E27FC236}">
                  <a16:creationId xmlns:a16="http://schemas.microsoft.com/office/drawing/2014/main" id="{B0F79C28-C96D-479A-A3DD-7455ED82C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800" y="4114800"/>
              <a:ext cx="219075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5">
              <a:extLst>
                <a:ext uri="{FF2B5EF4-FFF2-40B4-BE49-F238E27FC236}">
                  <a16:creationId xmlns:a16="http://schemas.microsoft.com/office/drawing/2014/main" id="{826D6C5A-AFA4-4234-BEF9-E2A27D8E75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800" y="4114800"/>
              <a:ext cx="2438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6">
              <a:extLst>
                <a:ext uri="{FF2B5EF4-FFF2-40B4-BE49-F238E27FC236}">
                  <a16:creationId xmlns:a16="http://schemas.microsoft.com/office/drawing/2014/main" id="{87F714CC-6AE4-4A57-BBDE-86A362D35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800" y="4114800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7">
              <a:extLst>
                <a:ext uri="{FF2B5EF4-FFF2-40B4-BE49-F238E27FC236}">
                  <a16:creationId xmlns:a16="http://schemas.microsoft.com/office/drawing/2014/main" id="{19E2DB60-D23C-42D9-B779-4FF93D7B6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4725" y="4114800"/>
              <a:ext cx="219075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4E75C7FE-C02E-435F-A289-9B61BEFC6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800" y="5334000"/>
              <a:ext cx="219075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19">
              <a:extLst>
                <a:ext uri="{FF2B5EF4-FFF2-40B4-BE49-F238E27FC236}">
                  <a16:creationId xmlns:a16="http://schemas.microsoft.com/office/drawing/2014/main" id="{D1BC1D48-B185-464B-B956-606405B9D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5400" y="4495800"/>
              <a:ext cx="2438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20">
              <a:extLst>
                <a:ext uri="{FF2B5EF4-FFF2-40B4-BE49-F238E27FC236}">
                  <a16:creationId xmlns:a16="http://schemas.microsoft.com/office/drawing/2014/main" id="{4429391C-825F-49F7-AD6D-1E92A8874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5400" y="5715000"/>
              <a:ext cx="2438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21">
              <a:extLst>
                <a:ext uri="{FF2B5EF4-FFF2-40B4-BE49-F238E27FC236}">
                  <a16:creationId xmlns:a16="http://schemas.microsoft.com/office/drawing/2014/main" id="{3ABB2CC5-9183-4750-9EA8-4114EB9E5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5400" y="4495800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22">
              <a:extLst>
                <a:ext uri="{FF2B5EF4-FFF2-40B4-BE49-F238E27FC236}">
                  <a16:creationId xmlns:a16="http://schemas.microsoft.com/office/drawing/2014/main" id="{09F33F2D-5E72-4ED1-BFF1-3A3871209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95800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3">
              <a:extLst>
                <a:ext uri="{FF2B5EF4-FFF2-40B4-BE49-F238E27FC236}">
                  <a16:creationId xmlns:a16="http://schemas.microsoft.com/office/drawing/2014/main" id="{64F6C0F1-D044-49C1-8AE1-E95552227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4267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4">
              <a:extLst>
                <a:ext uri="{FF2B5EF4-FFF2-40B4-BE49-F238E27FC236}">
                  <a16:creationId xmlns:a16="http://schemas.microsoft.com/office/drawing/2014/main" id="{CBA57688-1125-412D-95CD-05CCF9EA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4267200"/>
              <a:ext cx="609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5">
              <a:extLst>
                <a:ext uri="{FF2B5EF4-FFF2-40B4-BE49-F238E27FC236}">
                  <a16:creationId xmlns:a16="http://schemas.microsoft.com/office/drawing/2014/main" id="{4982FD28-D694-4601-AD94-5987149C5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42672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6">
              <a:extLst>
                <a:ext uri="{FF2B5EF4-FFF2-40B4-BE49-F238E27FC236}">
                  <a16:creationId xmlns:a16="http://schemas.microsoft.com/office/drawing/2014/main" id="{F7A1A68C-3EE8-45DD-806B-556CF8DE7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000" y="4419600"/>
              <a:ext cx="609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27">
              <a:extLst>
                <a:ext uri="{FF2B5EF4-FFF2-40B4-BE49-F238E27FC236}">
                  <a16:creationId xmlns:a16="http://schemas.microsoft.com/office/drawing/2014/main" id="{33410B21-DB34-44AB-B189-1F3A0A1E7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5410200"/>
              <a:ext cx="609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8">
              <a:extLst>
                <a:ext uri="{FF2B5EF4-FFF2-40B4-BE49-F238E27FC236}">
                  <a16:creationId xmlns:a16="http://schemas.microsoft.com/office/drawing/2014/main" id="{07772597-DFD0-490D-A9DF-480D41EE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267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29">
              <a:extLst>
                <a:ext uri="{FF2B5EF4-FFF2-40B4-BE49-F238E27FC236}">
                  <a16:creationId xmlns:a16="http://schemas.microsoft.com/office/drawing/2014/main" id="{A90BC007-02E0-461A-B5BA-58E818E96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5410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30">
              <a:extLst>
                <a:ext uri="{FF2B5EF4-FFF2-40B4-BE49-F238E27FC236}">
                  <a16:creationId xmlns:a16="http://schemas.microsoft.com/office/drawing/2014/main" id="{7FB53DC5-ABC9-474A-984F-D2F2D32DC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5410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31">
              <a:extLst>
                <a:ext uri="{FF2B5EF4-FFF2-40B4-BE49-F238E27FC236}">
                  <a16:creationId xmlns:a16="http://schemas.microsoft.com/office/drawing/2014/main" id="{6CEC0A45-DAD6-4DE4-81E4-004188E77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000" y="5562600"/>
              <a:ext cx="609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32">
              <a:extLst>
                <a:ext uri="{FF2B5EF4-FFF2-40B4-BE49-F238E27FC236}">
                  <a16:creationId xmlns:a16="http://schemas.microsoft.com/office/drawing/2014/main" id="{3D52FA8E-9CDB-49F3-BBA5-956D8358C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000" y="44196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33">
              <a:extLst>
                <a:ext uri="{FF2B5EF4-FFF2-40B4-BE49-F238E27FC236}">
                  <a16:creationId xmlns:a16="http://schemas.microsoft.com/office/drawing/2014/main" id="{BFA50C6D-F727-4EA9-AEEB-B6595C135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2672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34">
              <a:extLst>
                <a:ext uri="{FF2B5EF4-FFF2-40B4-BE49-F238E27FC236}">
                  <a16:creationId xmlns:a16="http://schemas.microsoft.com/office/drawing/2014/main" id="{F362069B-DB10-4905-8168-47B22E5834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44196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35">
            <a:extLst>
              <a:ext uri="{FF2B5EF4-FFF2-40B4-BE49-F238E27FC236}">
                <a16:creationId xmlns:a16="http://schemas.microsoft.com/office/drawing/2014/main" id="{3B72E502-41F5-4716-BF19-71BCFDCE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502" y="3194892"/>
            <a:ext cx="6664381" cy="2477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2400" dirty="0"/>
              <a:t>F = 10(6 plus additional 4)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2400" dirty="0"/>
              <a:t>V = 16, E = 24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2400" dirty="0"/>
              <a:t>R = 2 (as its through hole)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2400" dirty="0"/>
              <a:t>H = 1 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2400" dirty="0"/>
              <a:t>10 + 16 = 24 +2 +2 –2(1)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2400" dirty="0"/>
              <a:t>26 = = 26</a:t>
            </a:r>
          </a:p>
        </p:txBody>
      </p:sp>
    </p:spTree>
    <p:extLst>
      <p:ext uri="{BB962C8B-B14F-4D97-AF65-F5344CB8AC3E}">
        <p14:creationId xmlns:p14="http://schemas.microsoft.com/office/powerpoint/2010/main" val="933979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5">
            <a:extLst>
              <a:ext uri="{FF2B5EF4-FFF2-40B4-BE49-F238E27FC236}">
                <a16:creationId xmlns:a16="http://schemas.microsoft.com/office/drawing/2014/main" id="{3FD9E44B-CEEE-4F07-92D5-93406DE17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en-US" sz="4000"/>
              <a:t>A solid with holes and loops</a:t>
            </a:r>
            <a:r>
              <a:rPr lang="it-IT" altLang="en-US" sz="2800">
                <a:solidFill>
                  <a:srgbClr val="CC0000"/>
                </a:solidFill>
              </a:rPr>
              <a:t> </a:t>
            </a:r>
            <a:br>
              <a:rPr lang="it-IT" altLang="en-US" sz="2800">
                <a:solidFill>
                  <a:srgbClr val="CC0000"/>
                </a:solidFill>
              </a:rPr>
            </a:br>
            <a:r>
              <a:rPr lang="it-IT" altLang="en-US" sz="2800">
                <a:solidFill>
                  <a:srgbClr val="CC0000"/>
                </a:solidFill>
              </a:rPr>
              <a:t>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56522B-2A92-46A2-AC3A-9A5392313ECF}"/>
              </a:ext>
            </a:extLst>
          </p:cNvPr>
          <p:cNvGrpSpPr/>
          <p:nvPr/>
        </p:nvGrpSpPr>
        <p:grpSpPr>
          <a:xfrm>
            <a:off x="6096000" y="3768725"/>
            <a:ext cx="2957512" cy="2305051"/>
            <a:chOff x="3138488" y="3275013"/>
            <a:chExt cx="2957512" cy="2305051"/>
          </a:xfrm>
        </p:grpSpPr>
        <p:sp>
          <p:nvSpPr>
            <p:cNvPr id="57347" name="Line 55">
              <a:extLst>
                <a:ext uri="{FF2B5EF4-FFF2-40B4-BE49-F238E27FC236}">
                  <a16:creationId xmlns:a16="http://schemas.microsoft.com/office/drawing/2014/main" id="{AEF98AA1-9A59-4474-AB1D-DBBCFF850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588" y="4159250"/>
              <a:ext cx="2189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48" name="Line 56">
              <a:extLst>
                <a:ext uri="{FF2B5EF4-FFF2-40B4-BE49-F238E27FC236}">
                  <a16:creationId xmlns:a16="http://schemas.microsoft.com/office/drawing/2014/main" id="{18CD18BA-0DCC-42D2-9C80-1C5C3B6042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5750" y="4159251"/>
              <a:ext cx="0" cy="1420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49" name="Line 58">
              <a:extLst>
                <a:ext uri="{FF2B5EF4-FFF2-40B4-BE49-F238E27FC236}">
                  <a16:creationId xmlns:a16="http://schemas.microsoft.com/office/drawing/2014/main" id="{E6F6ED4F-2831-48B3-9D81-087491218F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8488" y="5580063"/>
              <a:ext cx="2189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0" name="Line 59">
              <a:extLst>
                <a:ext uri="{FF2B5EF4-FFF2-40B4-BE49-F238E27FC236}">
                  <a16:creationId xmlns:a16="http://schemas.microsoft.com/office/drawing/2014/main" id="{27F84540-2B68-4337-A297-557146089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588" y="4159251"/>
              <a:ext cx="0" cy="1420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1" name="Line 60">
              <a:extLst>
                <a:ext uri="{FF2B5EF4-FFF2-40B4-BE49-F238E27FC236}">
                  <a16:creationId xmlns:a16="http://schemas.microsoft.com/office/drawing/2014/main" id="{9D1AB318-16EB-446F-BC08-04A475F4F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65750" y="3275014"/>
              <a:ext cx="730250" cy="8842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2" name="Line 61">
              <a:extLst>
                <a:ext uri="{FF2B5EF4-FFF2-40B4-BE49-F238E27FC236}">
                  <a16:creationId xmlns:a16="http://schemas.microsoft.com/office/drawing/2014/main" id="{70FE46D3-026A-45B5-88CE-0914B7436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65750" y="4695825"/>
              <a:ext cx="730250" cy="884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3" name="Line 62">
              <a:extLst>
                <a:ext uri="{FF2B5EF4-FFF2-40B4-BE49-F238E27FC236}">
                  <a16:creationId xmlns:a16="http://schemas.microsoft.com/office/drawing/2014/main" id="{CF40C1D3-6613-4E5C-A82C-1379AF869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6588" y="3275014"/>
              <a:ext cx="730250" cy="8842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4" name="Line 63">
              <a:extLst>
                <a:ext uri="{FF2B5EF4-FFF2-40B4-BE49-F238E27FC236}">
                  <a16:creationId xmlns:a16="http://schemas.microsoft.com/office/drawing/2014/main" id="{66DDB1E7-ACBE-4608-8A23-548868F20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6588" y="4695825"/>
              <a:ext cx="730250" cy="884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5" name="Line 67">
              <a:extLst>
                <a:ext uri="{FF2B5EF4-FFF2-40B4-BE49-F238E27FC236}">
                  <a16:creationId xmlns:a16="http://schemas.microsoft.com/office/drawing/2014/main" id="{A54F8284-99A7-4C47-B467-AC81577CF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3275013"/>
              <a:ext cx="0" cy="1420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6" name="Line 68">
              <a:extLst>
                <a:ext uri="{FF2B5EF4-FFF2-40B4-BE49-F238E27FC236}">
                  <a16:creationId xmlns:a16="http://schemas.microsoft.com/office/drawing/2014/main" id="{219E636F-B4A6-4B0E-B1AE-B542ED9C5A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6838" y="3328988"/>
              <a:ext cx="0" cy="1420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7" name="Line 69">
              <a:extLst>
                <a:ext uri="{FF2B5EF4-FFF2-40B4-BE49-F238E27FC236}">
                  <a16:creationId xmlns:a16="http://schemas.microsoft.com/office/drawing/2014/main" id="{922347C3-5A78-4666-BA85-F0F6F8F35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8738" y="3275013"/>
              <a:ext cx="2227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8" name="Line 70">
              <a:extLst>
                <a:ext uri="{FF2B5EF4-FFF2-40B4-BE49-F238E27FC236}">
                  <a16:creationId xmlns:a16="http://schemas.microsoft.com/office/drawing/2014/main" id="{DBDA0703-D526-4112-B58B-997E3C2BE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4938" y="4695825"/>
              <a:ext cx="21510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9" name="Line 71">
              <a:extLst>
                <a:ext uri="{FF2B5EF4-FFF2-40B4-BE49-F238E27FC236}">
                  <a16:creationId xmlns:a16="http://schemas.microsoft.com/office/drawing/2014/main" id="{73BC1555-384E-498C-9C4F-16088BE7DE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9175" y="3429001"/>
              <a:ext cx="268288" cy="30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0" name="Line 72">
              <a:extLst>
                <a:ext uri="{FF2B5EF4-FFF2-40B4-BE49-F238E27FC236}">
                  <a16:creationId xmlns:a16="http://schemas.microsoft.com/office/drawing/2014/main" id="{F0CE45EB-D22E-48CF-9A92-8CD0ABFA7C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1450" y="3429001"/>
              <a:ext cx="268288" cy="30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1" name="Line 73">
              <a:extLst>
                <a:ext uri="{FF2B5EF4-FFF2-40B4-BE49-F238E27FC236}">
                  <a16:creationId xmlns:a16="http://schemas.microsoft.com/office/drawing/2014/main" id="{3333E4C6-41C6-4D19-A42F-4C9340092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7464" y="3429000"/>
              <a:ext cx="422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2" name="Line 74">
              <a:extLst>
                <a:ext uri="{FF2B5EF4-FFF2-40B4-BE49-F238E27FC236}">
                  <a16:creationId xmlns:a16="http://schemas.microsoft.com/office/drawing/2014/main" id="{3D50885F-EA0E-4B4D-AB4F-E04F7AD4E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9176" y="3736975"/>
              <a:ext cx="422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3" name="Line 75">
              <a:extLst>
                <a:ext uri="{FF2B5EF4-FFF2-40B4-BE49-F238E27FC236}">
                  <a16:creationId xmlns:a16="http://schemas.microsoft.com/office/drawing/2014/main" id="{E68CBE58-7DB2-4974-8C99-4442BB721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75189" y="4811714"/>
              <a:ext cx="268287" cy="30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4" name="Line 76">
              <a:extLst>
                <a:ext uri="{FF2B5EF4-FFF2-40B4-BE49-F238E27FC236}">
                  <a16:creationId xmlns:a16="http://schemas.microsoft.com/office/drawing/2014/main" id="{D30917F6-4305-4259-8F37-587C0E02B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7464" y="4811714"/>
              <a:ext cx="268287" cy="30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5" name="Line 77">
              <a:extLst>
                <a:ext uri="{FF2B5EF4-FFF2-40B4-BE49-F238E27FC236}">
                  <a16:creationId xmlns:a16="http://schemas.microsoft.com/office/drawing/2014/main" id="{A0173129-2340-4E66-B729-FBB6F09DB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3476" y="4811713"/>
              <a:ext cx="422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6" name="Line 78">
              <a:extLst>
                <a:ext uri="{FF2B5EF4-FFF2-40B4-BE49-F238E27FC236}">
                  <a16:creationId xmlns:a16="http://schemas.microsoft.com/office/drawing/2014/main" id="{7247E899-5082-49AE-B6C9-17CEDFACE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5189" y="5119688"/>
              <a:ext cx="422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7" name="Line 79">
              <a:extLst>
                <a:ext uri="{FF2B5EF4-FFF2-40B4-BE49-F238E27FC236}">
                  <a16:creationId xmlns:a16="http://schemas.microsoft.com/office/drawing/2014/main" id="{0C984008-67DA-479E-8C39-D12BA437CB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75189" y="3736976"/>
              <a:ext cx="153987" cy="1343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8" name="Line 80">
              <a:extLst>
                <a:ext uri="{FF2B5EF4-FFF2-40B4-BE49-F238E27FC236}">
                  <a16:creationId xmlns:a16="http://schemas.microsoft.com/office/drawing/2014/main" id="{7BB8B7C9-4F4A-497A-B3CA-4E3FD65E84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9364" y="3736976"/>
              <a:ext cx="192087" cy="1420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9" name="Line 81">
              <a:extLst>
                <a:ext uri="{FF2B5EF4-FFF2-40B4-BE49-F238E27FC236}">
                  <a16:creationId xmlns:a16="http://schemas.microsoft.com/office/drawing/2014/main" id="{57935F95-6204-4924-9B2E-3FA5B6BBAE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27650" y="3429001"/>
              <a:ext cx="192088" cy="1382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0" name="Line 82">
              <a:extLst>
                <a:ext uri="{FF2B5EF4-FFF2-40B4-BE49-F238E27FC236}">
                  <a16:creationId xmlns:a16="http://schemas.microsoft.com/office/drawing/2014/main" id="{B224C3D1-7DD2-48DF-8A25-270C9FC9AE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1263" y="3429001"/>
              <a:ext cx="76200" cy="30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1" name="Line 83">
              <a:extLst>
                <a:ext uri="{FF2B5EF4-FFF2-40B4-BE49-F238E27FC236}">
                  <a16:creationId xmlns:a16="http://schemas.microsoft.com/office/drawing/2014/main" id="{E0372474-2F5E-41E8-A239-4910B2F447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3475" y="3736975"/>
              <a:ext cx="77788" cy="10747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2" name="Line 85">
              <a:extLst>
                <a:ext uri="{FF2B5EF4-FFF2-40B4-BE49-F238E27FC236}">
                  <a16:creationId xmlns:a16="http://schemas.microsoft.com/office/drawing/2014/main" id="{91E9EF7D-54C1-430B-BA8E-85852BBE2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2850" y="4043364"/>
              <a:ext cx="268288" cy="30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3" name="Line 86">
              <a:extLst>
                <a:ext uri="{FF2B5EF4-FFF2-40B4-BE49-F238E27FC236}">
                  <a16:creationId xmlns:a16="http://schemas.microsoft.com/office/drawing/2014/main" id="{0ABFF863-AD51-4595-ADA2-FC8683D878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714" y="4043364"/>
              <a:ext cx="268287" cy="30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4" name="Line 87">
              <a:extLst>
                <a:ext uri="{FF2B5EF4-FFF2-40B4-BE49-F238E27FC236}">
                  <a16:creationId xmlns:a16="http://schemas.microsoft.com/office/drawing/2014/main" id="{F7018FFA-EC14-4F5C-8CC6-73D2232669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2726" y="4043363"/>
              <a:ext cx="422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5" name="Line 88">
              <a:extLst>
                <a:ext uri="{FF2B5EF4-FFF2-40B4-BE49-F238E27FC236}">
                  <a16:creationId xmlns:a16="http://schemas.microsoft.com/office/drawing/2014/main" id="{0CEB1F56-65A2-4441-A72B-304953C99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4439" y="4351338"/>
              <a:ext cx="422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6" name="Line 99">
              <a:extLst>
                <a:ext uri="{FF2B5EF4-FFF2-40B4-BE49-F238E27FC236}">
                  <a16:creationId xmlns:a16="http://schemas.microsoft.com/office/drawing/2014/main" id="{8A3C1303-47AA-4D76-963A-8703DC787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926" y="3429000"/>
              <a:ext cx="422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7" name="Line 100">
              <a:extLst>
                <a:ext uri="{FF2B5EF4-FFF2-40B4-BE49-F238E27FC236}">
                  <a16:creationId xmlns:a16="http://schemas.microsoft.com/office/drawing/2014/main" id="{D9314575-69AB-42D5-AC7A-A7353B2EE9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30639" y="3429001"/>
              <a:ext cx="268287" cy="30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8" name="Line 101">
              <a:extLst>
                <a:ext uri="{FF2B5EF4-FFF2-40B4-BE49-F238E27FC236}">
                  <a16:creationId xmlns:a16="http://schemas.microsoft.com/office/drawing/2014/main" id="{8C2BD45C-BF1C-42C4-A174-1FD9AABFA4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1014" y="3429001"/>
              <a:ext cx="268287" cy="30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9" name="Line 102">
              <a:extLst>
                <a:ext uri="{FF2B5EF4-FFF2-40B4-BE49-F238E27FC236}">
                  <a16:creationId xmlns:a16="http://schemas.microsoft.com/office/drawing/2014/main" id="{27BDBF22-4E25-4644-A3F0-11631AE1D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8739" y="3736975"/>
              <a:ext cx="422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0" name="Line 103">
              <a:extLst>
                <a:ext uri="{FF2B5EF4-FFF2-40B4-BE49-F238E27FC236}">
                  <a16:creationId xmlns:a16="http://schemas.microsoft.com/office/drawing/2014/main" id="{3DE884EC-0FA7-4F4C-A50F-5F1D2ACC81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2850" y="3736976"/>
              <a:ext cx="115888" cy="614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1" name="Line 104">
              <a:extLst>
                <a:ext uri="{FF2B5EF4-FFF2-40B4-BE49-F238E27FC236}">
                  <a16:creationId xmlns:a16="http://schemas.microsoft.com/office/drawing/2014/main" id="{1BDE4E3A-784B-441C-A49F-2861BF9D79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7025" y="3736976"/>
              <a:ext cx="153988" cy="614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2" name="Line 105">
              <a:extLst>
                <a:ext uri="{FF2B5EF4-FFF2-40B4-BE49-F238E27FC236}">
                  <a16:creationId xmlns:a16="http://schemas.microsoft.com/office/drawing/2014/main" id="{AE660D70-444B-411D-9D9E-0505BD5995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45000" y="3429001"/>
              <a:ext cx="76200" cy="614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3" name="Line 108">
              <a:extLst>
                <a:ext uri="{FF2B5EF4-FFF2-40B4-BE49-F238E27FC236}">
                  <a16:creationId xmlns:a16="http://schemas.microsoft.com/office/drawing/2014/main" id="{C812A6A9-E7E9-4521-9063-EEE762E6B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2725" y="3429001"/>
              <a:ext cx="76200" cy="30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4" name="Line 109">
              <a:extLst>
                <a:ext uri="{FF2B5EF4-FFF2-40B4-BE49-F238E27FC236}">
                  <a16:creationId xmlns:a16="http://schemas.microsoft.com/office/drawing/2014/main" id="{1F74DBDB-D8C3-49BB-A065-C9C493C778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4939" y="3775075"/>
              <a:ext cx="77787" cy="306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85" name="Text Box 110">
            <a:extLst>
              <a:ext uri="{FF2B5EF4-FFF2-40B4-BE49-F238E27FC236}">
                <a16:creationId xmlns:a16="http://schemas.microsoft.com/office/drawing/2014/main" id="{F0944110-BC9B-4AEF-ABD5-B0B34A61E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1778001"/>
            <a:ext cx="55689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en-US" sz="3200">
                <a:latin typeface="Arial" panose="020B0604020202020204" pitchFamily="34" charset="0"/>
              </a:rPr>
              <a:t>V – E + F – H = 2 (C – G)</a:t>
            </a:r>
          </a:p>
          <a:p>
            <a:pPr eaLnBrk="1" hangingPunct="1">
              <a:spcBef>
                <a:spcPct val="50000"/>
              </a:spcBef>
            </a:pPr>
            <a:r>
              <a:rPr lang="it-IT" altLang="en-US" sz="3200">
                <a:latin typeface="Arial" panose="020B0604020202020204" pitchFamily="34" charset="0"/>
              </a:rPr>
              <a:t>24 – 36 + 15 – 3 = 2( 1 – 1)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A6FF80A-F51D-4081-AE38-128F58187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en-US"/>
              <a:t>Euler Poincare’ Formula 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67CD588C-6BB7-40B3-BB5C-1E33231611B5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it-IT" altLang="en-US" sz="2800"/>
              <a:t>Necessary but not sufficient condition for a valid representation.</a:t>
            </a:r>
            <a:br>
              <a:rPr lang="it-IT" altLang="en-US" sz="2800"/>
            </a:br>
            <a:endParaRPr lang="it-IT" altLang="en-US" sz="2800"/>
          </a:p>
          <a:p>
            <a:pPr eaLnBrk="1" hangingPunct="1"/>
            <a:r>
              <a:rPr lang="it-IT" altLang="en-US" sz="2800"/>
              <a:t>Example: 8 vertices, 12 edges, 6 faces</a:t>
            </a:r>
          </a:p>
        </p:txBody>
      </p:sp>
      <p:pic>
        <p:nvPicPr>
          <p:cNvPr id="59396" name="Picture 4">
            <a:extLst>
              <a:ext uri="{FF2B5EF4-FFF2-40B4-BE49-F238E27FC236}">
                <a16:creationId xmlns:a16="http://schemas.microsoft.com/office/drawing/2014/main" id="{2CEBEDBB-DCD6-4DF4-92FA-DF7B3BF3E1A4}"/>
              </a:ext>
            </a:extLst>
          </p:cNvPr>
          <p:cNvPicPr>
            <a:picLocks noGrp="1" noChangeAspect="1" noChangeArrowheads="1"/>
          </p:cNvPicPr>
          <p:nvPr>
            <p:ph type="body"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3722" y="3429000"/>
            <a:ext cx="2784475" cy="2187575"/>
          </a:xfr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6">
            <a:extLst>
              <a:ext uri="{FF2B5EF4-FFF2-40B4-BE49-F238E27FC236}">
                <a16:creationId xmlns:a16="http://schemas.microsoft.com/office/drawing/2014/main" id="{39F9E2A0-8BB9-4D95-9816-E9F44F5B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History</a:t>
            </a:r>
            <a:endParaRPr lang="en-IN" altLang="en-US"/>
          </a:p>
        </p:txBody>
      </p:sp>
      <p:sp>
        <p:nvSpPr>
          <p:cNvPr id="19459" name="Content Placeholder 7">
            <a:extLst>
              <a:ext uri="{FF2B5EF4-FFF2-40B4-BE49-F238E27FC236}">
                <a16:creationId xmlns:a16="http://schemas.microsoft.com/office/drawing/2014/main" id="{3C7982C4-50B2-4C0A-B9D4-3404D7CD655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first source of CAD resulted from attempts to automate the drafting process.</a:t>
            </a:r>
          </a:p>
          <a:p>
            <a:pPr eaLnBrk="1" hangingPunct="1"/>
            <a:r>
              <a:rPr lang="en-US" altLang="en-US"/>
              <a:t>These developments were pioneered by the General Motors Research Laboratories in the early 1960s.</a:t>
            </a:r>
          </a:p>
          <a:p>
            <a:pPr eaLnBrk="1" hangingPunct="1"/>
            <a:r>
              <a:rPr lang="en-US" altLang="en-US"/>
              <a:t>CAD became more widely used after 1970 because of technological advancements.</a:t>
            </a:r>
          </a:p>
          <a:p>
            <a:pPr eaLnBrk="1" hangingPunct="1"/>
            <a:r>
              <a:rPr lang="en-US" altLang="en-US"/>
              <a:t>CAD allowed users to design products much quicker without the production of an actual product.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A6FF80A-F51D-4081-AE38-128F58187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573" y="365126"/>
            <a:ext cx="3111075" cy="1270332"/>
          </a:xfrm>
        </p:spPr>
        <p:txBody>
          <a:bodyPr/>
          <a:lstStyle/>
          <a:p>
            <a:r>
              <a:rPr lang="it-IT" altLang="en-US" dirty="0"/>
              <a:t>Manifold &amp; Non-Manifold Representation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67CD588C-6BB7-40B3-BB5C-1E33231611B5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Manifold surface: - A manifold surface is orient-able if two different sides of the surface can be distinguished. e.g. Orientable surface: sphere, torus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Non-orientable surface: Mobius strip, </a:t>
            </a:r>
            <a:r>
              <a:rPr lang="en-US" sz="2800" dirty="0" err="1"/>
              <a:t>Klevin</a:t>
            </a:r>
            <a:r>
              <a:rPr lang="en-US" sz="2800" dirty="0"/>
              <a:t> bottle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B8D2F3-3A99-47C9-9EDD-8154290BC0BD}"/>
              </a:ext>
            </a:extLst>
          </p:cNvPr>
          <p:cNvGrpSpPr/>
          <p:nvPr/>
        </p:nvGrpSpPr>
        <p:grpSpPr>
          <a:xfrm>
            <a:off x="4617228" y="3153747"/>
            <a:ext cx="6168960" cy="2120415"/>
            <a:chOff x="4654550" y="3671888"/>
            <a:chExt cx="4146550" cy="1397000"/>
          </a:xfrm>
        </p:grpSpPr>
        <p:graphicFrame>
          <p:nvGraphicFramePr>
            <p:cNvPr id="5" name="Object 3">
              <a:extLst>
                <a:ext uri="{FF2B5EF4-FFF2-40B4-BE49-F238E27FC236}">
                  <a16:creationId xmlns:a16="http://schemas.microsoft.com/office/drawing/2014/main" id="{7C305056-7DEB-435C-8C07-C514F4ACEF2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85770119"/>
                </p:ext>
              </p:extLst>
            </p:nvPr>
          </p:nvGraphicFramePr>
          <p:xfrm>
            <a:off x="4654550" y="3867150"/>
            <a:ext cx="1952625" cy="1096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" name="Drawing" r:id="rId4" imgW="1952625" imgH="1096963" progId="AutoCAD.Drawing.15">
                    <p:embed/>
                  </p:oleObj>
                </mc:Choice>
                <mc:Fallback>
                  <p:oleObj name="Drawing" r:id="rId4" imgW="1952625" imgH="1096963" progId="AutoCAD.Drawing.15">
                    <p:embed/>
                    <p:pic>
                      <p:nvPicPr>
                        <p:cNvPr id="68611" name="Object 3">
                          <a:extLst>
                            <a:ext uri="{FF2B5EF4-FFF2-40B4-BE49-F238E27FC236}">
                              <a16:creationId xmlns:a16="http://schemas.microsoft.com/office/drawing/2014/main" id="{B6ABF46B-0A83-4A33-986E-752CFA7740BF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4550" y="3867150"/>
                          <a:ext cx="1952625" cy="1096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9677D576-A5A0-4CE9-8D2A-EA51512768C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6796450"/>
                </p:ext>
              </p:extLst>
            </p:nvPr>
          </p:nvGraphicFramePr>
          <p:xfrm>
            <a:off x="6959600" y="3671888"/>
            <a:ext cx="1841500" cy="1397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" name="Drawing" r:id="rId6" imgW="1841500" imgH="1397000" progId="AutoCAD.Drawing.15">
                    <p:embed/>
                  </p:oleObj>
                </mc:Choice>
                <mc:Fallback>
                  <p:oleObj name="Drawing" r:id="rId6" imgW="1841500" imgH="1397000" progId="AutoCAD.Drawing.15">
                    <p:embed/>
                    <p:pic>
                      <p:nvPicPr>
                        <p:cNvPr id="68619" name="Object 11">
                          <a:extLst>
                            <a:ext uri="{FF2B5EF4-FFF2-40B4-BE49-F238E27FC236}">
                              <a16:creationId xmlns:a16="http://schemas.microsoft.com/office/drawing/2014/main" id="{829DF823-0B0D-47F8-AE99-155E77BBE8EE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9600" y="3671888"/>
                          <a:ext cx="1841500" cy="1397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58513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9B223A-0B8B-41D6-BE49-DAB5993B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Brep</a:t>
            </a:r>
            <a:r>
              <a:rPr lang="en-US" dirty="0"/>
              <a:t> vs Mesh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D64863-6A57-4486-8209-65CE3C74BE7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/>
          <a:lstStyle/>
          <a:p>
            <a:pPr eaLnBrk="1" hangingPunct="1">
              <a:defRPr/>
            </a:pPr>
            <a:r>
              <a:rPr lang="en-US" dirty="0"/>
              <a:t>The object is represented by subdivision/discretization such as mesh and other geometric primitives.</a:t>
            </a:r>
          </a:p>
          <a:p>
            <a:pPr eaLnBrk="1" hangingPunct="1">
              <a:defRPr/>
            </a:pPr>
            <a:endParaRPr lang="en-US" dirty="0"/>
          </a:p>
        </p:txBody>
      </p:sp>
      <p:pic>
        <p:nvPicPr>
          <p:cNvPr id="61444" name="Picture 3">
            <a:extLst>
              <a:ext uri="{FF2B5EF4-FFF2-40B4-BE49-F238E27FC236}">
                <a16:creationId xmlns:a16="http://schemas.microsoft.com/office/drawing/2014/main" id="{BA54F2C1-73E0-4C7F-8927-4F68AC5A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74" y="1900810"/>
            <a:ext cx="2979499" cy="287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4">
            <a:extLst>
              <a:ext uri="{FF2B5EF4-FFF2-40B4-BE49-F238E27FC236}">
                <a16:creationId xmlns:a16="http://schemas.microsoft.com/office/drawing/2014/main" id="{40460335-7F48-4C2A-B093-36B153A85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367" y="2498990"/>
            <a:ext cx="3623030" cy="325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9">
            <a:extLst>
              <a:ext uri="{FF2B5EF4-FFF2-40B4-BE49-F238E27FC236}">
                <a16:creationId xmlns:a16="http://schemas.microsoft.com/office/drawing/2014/main" id="{86F5C6B4-3A20-40A1-A927-958ECCFBF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B35FE2D-06CB-4071-9D8E-7ACF79DA36A2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62472" name="Rectangle 9">
            <a:extLst>
              <a:ext uri="{FF2B5EF4-FFF2-40B4-BE49-F238E27FC236}">
                <a16:creationId xmlns:a16="http://schemas.microsoft.com/office/drawing/2014/main" id="{1483B627-56A5-49CF-BE1B-499DC5422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Parametric, Feature-based Solid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9A9591-54F5-4AF4-A626-6ADBD2FB2338}"/>
              </a:ext>
            </a:extLst>
          </p:cNvPr>
          <p:cNvGrpSpPr/>
          <p:nvPr/>
        </p:nvGrpSpPr>
        <p:grpSpPr>
          <a:xfrm>
            <a:off x="4666502" y="1104900"/>
            <a:ext cx="7146924" cy="4648200"/>
            <a:chOff x="2378076" y="1295400"/>
            <a:chExt cx="7146924" cy="4648200"/>
          </a:xfrm>
        </p:grpSpPr>
        <p:pic>
          <p:nvPicPr>
            <p:cNvPr id="62467" name="Picture 2">
              <a:extLst>
                <a:ext uri="{FF2B5EF4-FFF2-40B4-BE49-F238E27FC236}">
                  <a16:creationId xmlns:a16="http://schemas.microsoft.com/office/drawing/2014/main" id="{8B37E091-D34F-427F-8B4A-C2AB4C00E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95400"/>
              <a:ext cx="5105400" cy="421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468" name="AutoShape 3">
              <a:extLst>
                <a:ext uri="{FF2B5EF4-FFF2-40B4-BE49-F238E27FC236}">
                  <a16:creationId xmlns:a16="http://schemas.microsoft.com/office/drawing/2014/main" id="{3B0AFB99-6620-4991-BC7C-88350BBD2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1000" y="1447800"/>
              <a:ext cx="1524000" cy="419100"/>
            </a:xfrm>
            <a:prstGeom prst="callout2">
              <a:avLst>
                <a:gd name="adj1" fmla="val 27273"/>
                <a:gd name="adj2" fmla="val -5000"/>
                <a:gd name="adj3" fmla="val 27273"/>
                <a:gd name="adj4" fmla="val -34481"/>
                <a:gd name="adj5" fmla="val 100000"/>
                <a:gd name="adj6" fmla="val -6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200">
                  <a:cs typeface="Arial" panose="020B0604020202020204" pitchFamily="34" charset="0"/>
                </a:rPr>
                <a:t>PARAMETER</a:t>
              </a:r>
            </a:p>
          </p:txBody>
        </p:sp>
        <p:sp>
          <p:nvSpPr>
            <p:cNvPr id="62469" name="AutoShape 4">
              <a:extLst>
                <a:ext uri="{FF2B5EF4-FFF2-40B4-BE49-F238E27FC236}">
                  <a16:creationId xmlns:a16="http://schemas.microsoft.com/office/drawing/2014/main" id="{E57D9E08-4F9A-4548-B27A-AEBB61654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400" y="4343400"/>
              <a:ext cx="1828800" cy="609600"/>
            </a:xfrm>
            <a:prstGeom prst="callout2">
              <a:avLst>
                <a:gd name="adj1" fmla="val 18750"/>
                <a:gd name="adj2" fmla="val 104167"/>
                <a:gd name="adj3" fmla="val 18750"/>
                <a:gd name="adj4" fmla="val 140972"/>
                <a:gd name="adj5" fmla="val -81250"/>
                <a:gd name="adj6" fmla="val 1791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200">
                  <a:cs typeface="Arial" panose="020B0604020202020204" pitchFamily="34" charset="0"/>
                </a:rPr>
                <a:t>BASE FEATURE</a:t>
              </a:r>
            </a:p>
            <a:p>
              <a:r>
                <a:rPr lang="en-US" altLang="en-US" sz="1200">
                  <a:cs typeface="Arial" panose="020B0604020202020204" pitchFamily="34" charset="0"/>
                </a:rPr>
                <a:t>(“POSITIVE” SOLID)</a:t>
              </a:r>
            </a:p>
          </p:txBody>
        </p:sp>
        <p:sp>
          <p:nvSpPr>
            <p:cNvPr id="62470" name="AutoShape 5">
              <a:extLst>
                <a:ext uri="{FF2B5EF4-FFF2-40B4-BE49-F238E27FC236}">
                  <a16:creationId xmlns:a16="http://schemas.microsoft.com/office/drawing/2014/main" id="{8726989E-63B1-4470-B2B0-2010A0A99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076" y="5334000"/>
              <a:ext cx="2193925" cy="609600"/>
            </a:xfrm>
            <a:prstGeom prst="callout2">
              <a:avLst>
                <a:gd name="adj1" fmla="val 18750"/>
                <a:gd name="adj2" fmla="val 103472"/>
                <a:gd name="adj3" fmla="val 18750"/>
                <a:gd name="adj4" fmla="val 161218"/>
                <a:gd name="adj5" fmla="val -231250"/>
                <a:gd name="adj6" fmla="val 22113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200">
                  <a:cs typeface="Arial" panose="020B0604020202020204" pitchFamily="34" charset="0"/>
                </a:rPr>
                <a:t>CHILD OF BASE FEATURE</a:t>
              </a:r>
            </a:p>
            <a:p>
              <a:r>
                <a:rPr lang="en-US" altLang="en-US" sz="1200">
                  <a:cs typeface="Arial" panose="020B0604020202020204" pitchFamily="34" charset="0"/>
                </a:rPr>
                <a:t>(“NEGATIVE” SOLID)</a:t>
              </a:r>
            </a:p>
          </p:txBody>
        </p:sp>
        <p:sp>
          <p:nvSpPr>
            <p:cNvPr id="62471" name="AutoShape 7">
              <a:extLst>
                <a:ext uri="{FF2B5EF4-FFF2-40B4-BE49-F238E27FC236}">
                  <a16:creationId xmlns:a16="http://schemas.microsoft.com/office/drawing/2014/main" id="{B237FC6D-1956-4620-9365-E361C881E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400" y="3467100"/>
              <a:ext cx="1828800" cy="419100"/>
            </a:xfrm>
            <a:prstGeom prst="callout2">
              <a:avLst>
                <a:gd name="adj1" fmla="val 27273"/>
                <a:gd name="adj2" fmla="val 104167"/>
                <a:gd name="adj3" fmla="val 27273"/>
                <a:gd name="adj4" fmla="val 140972"/>
                <a:gd name="adj5" fmla="val -118181"/>
                <a:gd name="adj6" fmla="val 1791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200">
                  <a:cs typeface="Arial" panose="020B0604020202020204" pitchFamily="34" charset="0"/>
                </a:rPr>
                <a:t>SOLID GEOMETRY</a:t>
              </a:r>
            </a:p>
          </p:txBody>
        </p:sp>
      </p:grpSp>
      <p:sp>
        <p:nvSpPr>
          <p:cNvPr id="62473" name="Rectangle 10">
            <a:extLst>
              <a:ext uri="{FF2B5EF4-FFF2-40B4-BE49-F238E27FC236}">
                <a16:creationId xmlns:a16="http://schemas.microsoft.com/office/drawing/2014/main" id="{14252658-0DA8-4BD9-901D-FEBF1ED53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688" y="6470651"/>
            <a:ext cx="1228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/>
              <a:t>panel 01.SLDPRT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4">
            <a:extLst>
              <a:ext uri="{FF2B5EF4-FFF2-40B4-BE49-F238E27FC236}">
                <a16:creationId xmlns:a16="http://schemas.microsoft.com/office/drawing/2014/main" id="{475AB85C-D154-48FA-A9C8-26EB0B6F3D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CA612DC-AC3D-4914-BC56-35042D140F81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6B88EC9-5536-42E5-A8B3-4CE56ED32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Solid, parametric, feature-based Modeling Software</a:t>
            </a: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ED98A1B4-2903-44CA-8791-BFAD38E3F774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High-end (more powerful)</a:t>
            </a:r>
          </a:p>
          <a:p>
            <a:pPr lvl="1" eaLnBrk="1" hangingPunct="1"/>
            <a:r>
              <a:rPr lang="en-US" altLang="en-US" sz="2400"/>
              <a:t>NX (UGS)</a:t>
            </a:r>
          </a:p>
          <a:p>
            <a:pPr lvl="1" eaLnBrk="1" hangingPunct="1"/>
            <a:r>
              <a:rPr lang="en-US" altLang="en-US" sz="2400"/>
              <a:t>Catia (Dassault Syst</a:t>
            </a:r>
            <a:r>
              <a:rPr lang="en-US" altLang="en-US" sz="2400">
                <a:cs typeface="Arial" panose="020B0604020202020204" pitchFamily="34" charset="0"/>
              </a:rPr>
              <a:t>é</a:t>
            </a:r>
            <a:r>
              <a:rPr lang="en-US" altLang="en-US" sz="2400"/>
              <a:t>mes)</a:t>
            </a:r>
          </a:p>
          <a:p>
            <a:pPr lvl="1" eaLnBrk="1" hangingPunct="1"/>
            <a:r>
              <a:rPr lang="en-US" altLang="en-US" sz="2400"/>
              <a:t>Pro/Engineer (Parametric Technologies Corp.)</a:t>
            </a:r>
          </a:p>
          <a:p>
            <a:pPr eaLnBrk="1" hangingPunct="1"/>
            <a:r>
              <a:rPr lang="en-US" altLang="en-US"/>
              <a:t>Mid-Range (easier to use)</a:t>
            </a:r>
          </a:p>
          <a:p>
            <a:pPr lvl="1" eaLnBrk="1" hangingPunct="1"/>
            <a:r>
              <a:rPr lang="en-US" altLang="en-US" sz="2400"/>
              <a:t>Solid Edge (UGS)</a:t>
            </a:r>
          </a:p>
          <a:p>
            <a:pPr lvl="1" eaLnBrk="1" hangingPunct="1"/>
            <a:r>
              <a:rPr lang="en-US" altLang="en-US" sz="2400"/>
              <a:t>Inventor (Autodesk)</a:t>
            </a:r>
          </a:p>
          <a:p>
            <a:pPr lvl="1" eaLnBrk="1" hangingPunct="1"/>
            <a:r>
              <a:rPr lang="en-US" altLang="en-US" sz="2400">
                <a:solidFill>
                  <a:srgbClr val="FF0000"/>
                </a:solidFill>
              </a:rPr>
              <a:t>SolidWorks (SolidWorks Corp.)</a:t>
            </a:r>
          </a:p>
          <a:p>
            <a:pPr lvl="1" eaLnBrk="1" hangingPunct="1"/>
            <a:endParaRPr lang="en-US" altLang="en-US" sz="240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They all work basically the same way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>
            <a:extLst>
              <a:ext uri="{FF2B5EF4-FFF2-40B4-BE49-F238E27FC236}">
                <a16:creationId xmlns:a16="http://schemas.microsoft.com/office/drawing/2014/main" id="{B0E02CF8-0220-4DBD-9094-0B5F958AA6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0CB1E87-9C47-404B-A5F1-71BD7E12FB3D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66F76B34-6CEF-41F9-9D61-04643A76B1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Feature-Based Solid Modeling</a:t>
            </a:r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6B9AEC5D-476D-4271-ABB7-74C19C207337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800"/>
              <a:t>Parts modeled by adding </a:t>
            </a:r>
            <a:r>
              <a:rPr lang="en-US" altLang="en-US" sz="2800" b="1" u="sng"/>
              <a:t>features</a:t>
            </a:r>
            <a:r>
              <a:rPr lang="en-US" altLang="en-US" sz="2800"/>
              <a:t> to a base part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800"/>
              <a:t>Features represent “operations”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/>
              <a:t>holes, ribs, fillets, chamfers, slots, pockets, etc.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800"/>
              <a:t>Material can be added or subtracted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800"/>
              <a:t>Features can be created by extrusion, sweeping, revolving, etc.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10">
            <a:extLst>
              <a:ext uri="{FF2B5EF4-FFF2-40B4-BE49-F238E27FC236}">
                <a16:creationId xmlns:a16="http://schemas.microsoft.com/office/drawing/2014/main" id="{24F715F7-5D96-44BB-AA4B-CA887605E7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45E99CB-E04E-4115-9045-6CCD77BCB771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C4450109-25F8-4FC2-B902-66F591D61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Feature-based Modeling Process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37E52813-2E37-4161-B42D-ACE3DFAED0D1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Create base part</a:t>
            </a:r>
          </a:p>
          <a:p>
            <a:pPr eaLnBrk="1" hangingPunct="1"/>
            <a:r>
              <a:rPr lang="en-US" altLang="en-US"/>
              <a:t>Add features until final shape is achieved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E4D093-D0CB-4C6F-8CB1-E2B5E4B2AF0F}"/>
              </a:ext>
            </a:extLst>
          </p:cNvPr>
          <p:cNvGrpSpPr/>
          <p:nvPr/>
        </p:nvGrpSpPr>
        <p:grpSpPr>
          <a:xfrm>
            <a:off x="3985520" y="2595035"/>
            <a:ext cx="7486396" cy="2555463"/>
            <a:chOff x="1828800" y="3200401"/>
            <a:chExt cx="8839200" cy="3036331"/>
          </a:xfrm>
        </p:grpSpPr>
        <p:pic>
          <p:nvPicPr>
            <p:cNvPr id="65541" name="Picture 7" descr="test1-1">
              <a:extLst>
                <a:ext uri="{FF2B5EF4-FFF2-40B4-BE49-F238E27FC236}">
                  <a16:creationId xmlns:a16="http://schemas.microsoft.com/office/drawing/2014/main" id="{C0231B10-41CA-4856-B05B-525876629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200401"/>
              <a:ext cx="2819400" cy="258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2" name="Picture 8" descr="test1-2">
              <a:extLst>
                <a:ext uri="{FF2B5EF4-FFF2-40B4-BE49-F238E27FC236}">
                  <a16:creationId xmlns:a16="http://schemas.microsoft.com/office/drawing/2014/main" id="{7D612BCB-BBB0-4F51-BF4A-C6E2C9928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3200401"/>
              <a:ext cx="2667000" cy="258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3" name="Picture 9" descr="test1-3">
              <a:extLst>
                <a:ext uri="{FF2B5EF4-FFF2-40B4-BE49-F238E27FC236}">
                  <a16:creationId xmlns:a16="http://schemas.microsoft.com/office/drawing/2014/main" id="{F5430413-A95A-41E2-BFEB-7421AB214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3200401"/>
              <a:ext cx="2819400" cy="258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544" name="Text Box 10">
              <a:extLst>
                <a:ext uri="{FF2B5EF4-FFF2-40B4-BE49-F238E27FC236}">
                  <a16:creationId xmlns:a16="http://schemas.microsoft.com/office/drawing/2014/main" id="{5045EB53-3837-4A90-9789-3BE8998622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4075" y="5867400"/>
              <a:ext cx="152868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/>
                <a:t>Extruded Base</a:t>
              </a:r>
            </a:p>
          </p:txBody>
        </p:sp>
        <p:sp>
          <p:nvSpPr>
            <p:cNvPr id="65545" name="Text Box 11">
              <a:extLst>
                <a:ext uri="{FF2B5EF4-FFF2-40B4-BE49-F238E27FC236}">
                  <a16:creationId xmlns:a16="http://schemas.microsoft.com/office/drawing/2014/main" id="{CCA792DC-26EA-45E0-9845-9B8AEC762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8275" y="5867400"/>
              <a:ext cx="14100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/>
                <a:t>Extruded Cut</a:t>
              </a:r>
            </a:p>
          </p:txBody>
        </p:sp>
        <p:sp>
          <p:nvSpPr>
            <p:cNvPr id="65546" name="Text Box 12">
              <a:extLst>
                <a:ext uri="{FF2B5EF4-FFF2-40B4-BE49-F238E27FC236}">
                  <a16:creationId xmlns:a16="http://schemas.microsoft.com/office/drawing/2014/main" id="{CCB41F56-8FC7-4AAC-84C6-20230C497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6275" y="5867400"/>
              <a:ext cx="14100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/>
                <a:t>Extruded Cut</a:t>
              </a:r>
            </a:p>
          </p:txBody>
        </p:sp>
      </p:grp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5">
            <a:extLst>
              <a:ext uri="{FF2B5EF4-FFF2-40B4-BE49-F238E27FC236}">
                <a16:creationId xmlns:a16="http://schemas.microsoft.com/office/drawing/2014/main" id="{6B47F570-D5A8-4376-9526-CC231F02E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6232D98-4A83-4C45-87A4-2055B44A2ABE}" type="slidenum">
              <a:rPr lang="en-US" altLang="en-US" smtClean="0"/>
              <a:pPr/>
              <a:t>46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E20B1-C84E-417E-AC9A-46983DD0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SolidEdge</a:t>
            </a:r>
            <a:endParaRPr lang="en-US" dirty="0"/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D4CF464D-CE19-4F2E-9043-D6F706324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72" y="450586"/>
            <a:ext cx="7179582" cy="522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7">
            <a:extLst>
              <a:ext uri="{FF2B5EF4-FFF2-40B4-BE49-F238E27FC236}">
                <a16:creationId xmlns:a16="http://schemas.microsoft.com/office/drawing/2014/main" id="{6263D280-5401-4B42-BFA6-274387E10F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76195D2-C528-4C5E-A0CF-4CD94E2C9518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4735B-A89C-4948-9823-2574D3F5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Pro/E Wildfire</a:t>
            </a:r>
            <a:br>
              <a:rPr lang="en-US" altLang="en-US" dirty="0"/>
            </a:br>
            <a:endParaRPr lang="en-US" dirty="0"/>
          </a:p>
        </p:txBody>
      </p:sp>
      <p:pic>
        <p:nvPicPr>
          <p:cNvPr id="68611" name="Picture 2">
            <a:extLst>
              <a:ext uri="{FF2B5EF4-FFF2-40B4-BE49-F238E27FC236}">
                <a16:creationId xmlns:a16="http://schemas.microsoft.com/office/drawing/2014/main" id="{CE8FA2D4-5F49-4E73-AD6E-208545AF4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314" y="865511"/>
            <a:ext cx="7390237" cy="512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>
            <a:extLst>
              <a:ext uri="{FF2B5EF4-FFF2-40B4-BE49-F238E27FC236}">
                <a16:creationId xmlns:a16="http://schemas.microsoft.com/office/drawing/2014/main" id="{DB2DDAC5-B03B-427C-849D-C89984785D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E15501C-1F83-498E-B74E-E7EE6877DD4E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BABB2-BF34-48DE-82E6-A7DD2C4B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SolidWorks</a:t>
            </a:r>
            <a:endParaRPr lang="en-US" dirty="0"/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092736CE-7DF3-4346-B529-235F6D78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72" y="817729"/>
            <a:ext cx="7179728" cy="522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4">
            <a:extLst>
              <a:ext uri="{FF2B5EF4-FFF2-40B4-BE49-F238E27FC236}">
                <a16:creationId xmlns:a16="http://schemas.microsoft.com/office/drawing/2014/main" id="{D1478532-423B-4A76-94FF-B289DA6A59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A56BC7C-CE81-4F87-94F1-9B097AD62679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39F0BC99-87AD-4820-AE3F-4B44748A75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Modifying Parts</a:t>
            </a:r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37A2A34-3277-457F-92B3-3291D17D899E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part is created from the history tree</a:t>
            </a:r>
          </a:p>
          <a:p>
            <a:pPr eaLnBrk="1" hangingPunct="1"/>
            <a:r>
              <a:rPr lang="en-US" altLang="en-US"/>
              <a:t>Features can be added, deleted and re-ordered</a:t>
            </a:r>
          </a:p>
          <a:p>
            <a:pPr eaLnBrk="1" hangingPunct="1"/>
            <a:r>
              <a:rPr lang="en-US" altLang="en-US"/>
              <a:t>Feature parameters can be changed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C1DA1D7-C45F-487B-96CD-C221B7622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Evolution of CAD Technology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BA655A-187A-4F32-8F50-F8BF84D0E4E9}"/>
              </a:ext>
            </a:extLst>
          </p:cNvPr>
          <p:cNvGrpSpPr/>
          <p:nvPr/>
        </p:nvGrpSpPr>
        <p:grpSpPr>
          <a:xfrm>
            <a:off x="3865418" y="918485"/>
            <a:ext cx="7502236" cy="4671824"/>
            <a:chOff x="1827213" y="1443038"/>
            <a:chExt cx="8604251" cy="5238751"/>
          </a:xfrm>
        </p:grpSpPr>
        <p:grpSp>
          <p:nvGrpSpPr>
            <p:cNvPr id="20483" name="Group 3">
              <a:extLst>
                <a:ext uri="{FF2B5EF4-FFF2-40B4-BE49-F238E27FC236}">
                  <a16:creationId xmlns:a16="http://schemas.microsoft.com/office/drawing/2014/main" id="{5BE9724F-2F36-4EF9-B0E2-DF5B796EE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7213" y="5356226"/>
              <a:ext cx="1327150" cy="1325563"/>
              <a:chOff x="-7" y="3128"/>
              <a:chExt cx="836" cy="835"/>
            </a:xfrm>
          </p:grpSpPr>
          <p:graphicFrame>
            <p:nvGraphicFramePr>
              <p:cNvPr id="20499" name="Object 4">
                <a:extLst>
                  <a:ext uri="{FF2B5EF4-FFF2-40B4-BE49-F238E27FC236}">
                    <a16:creationId xmlns:a16="http://schemas.microsoft.com/office/drawing/2014/main" id="{9B757EA7-6E80-4C48-A16B-D394B631A1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" y="3128"/>
              <a:ext cx="817" cy="6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9" name="Clip" r:id="rId4" imgW="1602943" imgH="1328623" progId="MS_ClipArt_Gallery.2">
                      <p:embed/>
                    </p:oleObj>
                  </mc:Choice>
                  <mc:Fallback>
                    <p:oleObj name="Clip" r:id="rId4" imgW="1602943" imgH="1328623" progId="MS_ClipArt_Gallery.2">
                      <p:embed/>
                      <p:pic>
                        <p:nvPicPr>
                          <p:cNvPr id="20499" name="Object 4">
                            <a:extLst>
                              <a:ext uri="{FF2B5EF4-FFF2-40B4-BE49-F238E27FC236}">
                                <a16:creationId xmlns:a16="http://schemas.microsoft.com/office/drawing/2014/main" id="{9B757EA7-6E80-4C48-A16B-D394B631A1C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" y="3128"/>
                            <a:ext cx="817" cy="6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00" name="Text Box 5">
                <a:extLst>
                  <a:ext uri="{FF2B5EF4-FFF2-40B4-BE49-F238E27FC236}">
                    <a16:creationId xmlns:a16="http://schemas.microsoft.com/office/drawing/2014/main" id="{D90DA663-7582-4BEE-AF25-3D7A6B4D3B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7" y="3743"/>
                <a:ext cx="569" cy="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6210" tIns="43105" rIns="86210" bIns="43105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en-US" sz="1700"/>
                  <a:t>Drawing</a:t>
                </a:r>
              </a:p>
            </p:txBody>
          </p:sp>
        </p:grpSp>
        <p:grpSp>
          <p:nvGrpSpPr>
            <p:cNvPr id="20484" name="Group 6">
              <a:extLst>
                <a:ext uri="{FF2B5EF4-FFF2-40B4-BE49-F238E27FC236}">
                  <a16:creationId xmlns:a16="http://schemas.microsoft.com/office/drawing/2014/main" id="{47A1C6FB-D274-4319-A160-571B6F550B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4225" y="3941764"/>
              <a:ext cx="2317750" cy="2268537"/>
              <a:chOff x="1134" y="2483"/>
              <a:chExt cx="1460" cy="1429"/>
            </a:xfrm>
          </p:grpSpPr>
          <p:grpSp>
            <p:nvGrpSpPr>
              <p:cNvPr id="20495" name="Group 7">
                <a:extLst>
                  <a:ext uri="{FF2B5EF4-FFF2-40B4-BE49-F238E27FC236}">
                    <a16:creationId xmlns:a16="http://schemas.microsoft.com/office/drawing/2014/main" id="{3E39C5F4-D0EA-41AC-AAAD-2F11F85156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3" y="2483"/>
                <a:ext cx="1251" cy="1285"/>
                <a:chOff x="1343" y="2483"/>
                <a:chExt cx="1251" cy="1285"/>
              </a:xfrm>
            </p:grpSpPr>
            <p:pic>
              <p:nvPicPr>
                <p:cNvPr id="20497" name="Picture 8" descr="UG_PROE_STEP">
                  <a:extLst>
                    <a:ext uri="{FF2B5EF4-FFF2-40B4-BE49-F238E27FC236}">
                      <a16:creationId xmlns:a16="http://schemas.microsoft.com/office/drawing/2014/main" id="{0C1E848D-3621-4AB6-B3BE-7CFE169F3B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3" y="2483"/>
                  <a:ext cx="1251" cy="909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498" name="Text Box 9">
                  <a:extLst>
                    <a:ext uri="{FF2B5EF4-FFF2-40B4-BE49-F238E27FC236}">
                      <a16:creationId xmlns:a16="http://schemas.microsoft.com/office/drawing/2014/main" id="{93A9ED2C-1F7A-4B1C-8461-C98CCDA1C9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81" y="3384"/>
                  <a:ext cx="74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0">
                        <a:gsLst>
                          <a:gs pos="0">
                            <a:schemeClr val="accent1"/>
                          </a:gs>
                          <a:gs pos="100000">
                            <a:schemeClr val="bg1"/>
                          </a:gs>
                        </a:gsLst>
                        <a:lin ang="0" scaled="1"/>
                      </a:gra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6210" tIns="43105" rIns="86210" bIns="43105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r>
                    <a:rPr lang="en-US" altLang="en-US" sz="1700"/>
                    <a:t>Wire frame</a:t>
                  </a:r>
                </a:p>
                <a:p>
                  <a:r>
                    <a:rPr lang="en-US" altLang="en-US" sz="1700"/>
                    <a:t>model</a:t>
                  </a:r>
                </a:p>
              </p:txBody>
            </p:sp>
          </p:grpSp>
          <p:sp>
            <p:nvSpPr>
              <p:cNvPr id="20496" name="AutoShape 10">
                <a:extLst>
                  <a:ext uri="{FF2B5EF4-FFF2-40B4-BE49-F238E27FC236}">
                    <a16:creationId xmlns:a16="http://schemas.microsoft.com/office/drawing/2014/main" id="{106567D1-BC95-402F-B4D7-2872000C1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1164" y="3546"/>
                <a:ext cx="336" cy="396"/>
              </a:xfrm>
              <a:custGeom>
                <a:avLst/>
                <a:gdLst>
                  <a:gd name="T0" fmla="*/ 235 w 21600"/>
                  <a:gd name="T1" fmla="*/ 0 h 21600"/>
                  <a:gd name="T2" fmla="*/ 235 w 21600"/>
                  <a:gd name="T3" fmla="*/ 223 h 21600"/>
                  <a:gd name="T4" fmla="*/ 50 w 21600"/>
                  <a:gd name="T5" fmla="*/ 396 h 21600"/>
                  <a:gd name="T6" fmla="*/ 336 w 21600"/>
                  <a:gd name="T7" fmla="*/ 111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07 w 21600"/>
                  <a:gd name="T13" fmla="*/ 2891 h 21600"/>
                  <a:gd name="T14" fmla="*/ 18257 w 21600"/>
                  <a:gd name="T15" fmla="*/ 927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6210" tIns="43105" rIns="86210" bIns="43105" anchor="ctr"/>
              <a:lstStyle/>
              <a:p>
                <a:endParaRPr lang="en-US"/>
              </a:p>
            </p:txBody>
          </p:sp>
        </p:grpSp>
        <p:grpSp>
          <p:nvGrpSpPr>
            <p:cNvPr id="20485" name="Group 11">
              <a:extLst>
                <a:ext uri="{FF2B5EF4-FFF2-40B4-BE49-F238E27FC236}">
                  <a16:creationId xmlns:a16="http://schemas.microsoft.com/office/drawing/2014/main" id="{4CD91157-2446-41AC-AEA1-B90BB677A3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0750" y="2743201"/>
              <a:ext cx="2101850" cy="2238375"/>
              <a:chOff x="2820" y="1728"/>
              <a:chExt cx="1324" cy="1410"/>
            </a:xfrm>
          </p:grpSpPr>
          <p:grpSp>
            <p:nvGrpSpPr>
              <p:cNvPr id="20491" name="Group 12">
                <a:extLst>
                  <a:ext uri="{FF2B5EF4-FFF2-40B4-BE49-F238E27FC236}">
                    <a16:creationId xmlns:a16="http://schemas.microsoft.com/office/drawing/2014/main" id="{5355A530-2610-4DD8-8930-6AE22CAD9A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7" y="1728"/>
                <a:ext cx="1127" cy="1276"/>
                <a:chOff x="3017" y="1728"/>
                <a:chExt cx="1127" cy="1276"/>
              </a:xfrm>
            </p:grpSpPr>
            <p:pic>
              <p:nvPicPr>
                <p:cNvPr id="20493" name="Picture 13" descr="surface_model">
                  <a:extLst>
                    <a:ext uri="{FF2B5EF4-FFF2-40B4-BE49-F238E27FC236}">
                      <a16:creationId xmlns:a16="http://schemas.microsoft.com/office/drawing/2014/main" id="{D9F4CC20-0A1C-4FA7-810E-935C7E7CB2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7" y="1728"/>
                  <a:ext cx="1127" cy="8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494" name="Text Box 14">
                  <a:extLst>
                    <a:ext uri="{FF2B5EF4-FFF2-40B4-BE49-F238E27FC236}">
                      <a16:creationId xmlns:a16="http://schemas.microsoft.com/office/drawing/2014/main" id="{6B762D46-90D0-4790-A7B7-D59863784F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90" y="2620"/>
                  <a:ext cx="52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0">
                        <a:gsLst>
                          <a:gs pos="0">
                            <a:schemeClr val="accent1"/>
                          </a:gs>
                          <a:gs pos="100000">
                            <a:schemeClr val="bg1"/>
                          </a:gs>
                        </a:gsLst>
                        <a:lin ang="0" scaled="1"/>
                      </a:gra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6210" tIns="43105" rIns="86210" bIns="43105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r>
                    <a:rPr lang="en-US" altLang="en-US" sz="1700"/>
                    <a:t>Surface</a:t>
                  </a:r>
                </a:p>
                <a:p>
                  <a:r>
                    <a:rPr lang="en-US" altLang="en-US" sz="1700"/>
                    <a:t>model</a:t>
                  </a:r>
                </a:p>
              </p:txBody>
            </p:sp>
          </p:grpSp>
          <p:sp>
            <p:nvSpPr>
              <p:cNvPr id="20492" name="AutoShape 15">
                <a:extLst>
                  <a:ext uri="{FF2B5EF4-FFF2-40B4-BE49-F238E27FC236}">
                    <a16:creationId xmlns:a16="http://schemas.microsoft.com/office/drawing/2014/main" id="{15BC8FBB-487E-474E-BFAE-A42E84AE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2850" y="2772"/>
                <a:ext cx="336" cy="396"/>
              </a:xfrm>
              <a:custGeom>
                <a:avLst/>
                <a:gdLst>
                  <a:gd name="T0" fmla="*/ 235 w 21600"/>
                  <a:gd name="T1" fmla="*/ 0 h 21600"/>
                  <a:gd name="T2" fmla="*/ 235 w 21600"/>
                  <a:gd name="T3" fmla="*/ 223 h 21600"/>
                  <a:gd name="T4" fmla="*/ 50 w 21600"/>
                  <a:gd name="T5" fmla="*/ 396 h 21600"/>
                  <a:gd name="T6" fmla="*/ 336 w 21600"/>
                  <a:gd name="T7" fmla="*/ 111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07 w 21600"/>
                  <a:gd name="T13" fmla="*/ 2891 h 21600"/>
                  <a:gd name="T14" fmla="*/ 18257 w 21600"/>
                  <a:gd name="T15" fmla="*/ 927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6210" tIns="43105" rIns="86210" bIns="43105" anchor="ctr"/>
              <a:lstStyle/>
              <a:p>
                <a:endParaRPr lang="en-US"/>
              </a:p>
            </p:txBody>
          </p:sp>
        </p:grpSp>
        <p:grpSp>
          <p:nvGrpSpPr>
            <p:cNvPr id="20486" name="Group 16">
              <a:extLst>
                <a:ext uri="{FF2B5EF4-FFF2-40B4-BE49-F238E27FC236}">
                  <a16:creationId xmlns:a16="http://schemas.microsoft.com/office/drawing/2014/main" id="{A2796B44-1EB6-4536-84F5-A0B5D228D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1039" y="1443038"/>
              <a:ext cx="2130425" cy="2062162"/>
              <a:chOff x="4269" y="909"/>
              <a:chExt cx="1342" cy="1299"/>
            </a:xfrm>
          </p:grpSpPr>
          <p:grpSp>
            <p:nvGrpSpPr>
              <p:cNvPr id="20487" name="Group 17">
                <a:extLst>
                  <a:ext uri="{FF2B5EF4-FFF2-40B4-BE49-F238E27FC236}">
                    <a16:creationId xmlns:a16="http://schemas.microsoft.com/office/drawing/2014/main" id="{263649ED-A741-493D-926F-BC507EA96B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69" y="909"/>
                <a:ext cx="1342" cy="1078"/>
                <a:chOff x="4269" y="909"/>
                <a:chExt cx="1342" cy="1078"/>
              </a:xfrm>
            </p:grpSpPr>
            <p:pic>
              <p:nvPicPr>
                <p:cNvPr id="20489" name="Picture 18" descr="em1_u0">
                  <a:extLst>
                    <a:ext uri="{FF2B5EF4-FFF2-40B4-BE49-F238E27FC236}">
                      <a16:creationId xmlns:a16="http://schemas.microsoft.com/office/drawing/2014/main" id="{FD22A155-E637-48A0-89B8-4B38468101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9" y="909"/>
                  <a:ext cx="1342" cy="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490" name="Text Box 19">
                  <a:extLst>
                    <a:ext uri="{FF2B5EF4-FFF2-40B4-BE49-F238E27FC236}">
                      <a16:creationId xmlns:a16="http://schemas.microsoft.com/office/drawing/2014/main" id="{80BA4074-68A8-4B2B-BB11-D89DAA337A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03" y="1603"/>
                  <a:ext cx="46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0">
                        <a:gsLst>
                          <a:gs pos="0">
                            <a:schemeClr val="accent1"/>
                          </a:gs>
                          <a:gs pos="100000">
                            <a:schemeClr val="bg1"/>
                          </a:gs>
                        </a:gsLst>
                        <a:lin ang="0" scaled="1"/>
                      </a:gra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6210" tIns="43105" rIns="86210" bIns="43105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r>
                    <a:rPr lang="en-US" altLang="en-US" sz="1700"/>
                    <a:t>Solid</a:t>
                  </a:r>
                </a:p>
                <a:p>
                  <a:r>
                    <a:rPr lang="en-US" altLang="en-US" sz="1700"/>
                    <a:t>model</a:t>
                  </a:r>
                </a:p>
              </p:txBody>
            </p:sp>
          </p:grpSp>
          <p:sp>
            <p:nvSpPr>
              <p:cNvPr id="20488" name="AutoShape 20">
                <a:extLst>
                  <a:ext uri="{FF2B5EF4-FFF2-40B4-BE49-F238E27FC236}">
                    <a16:creationId xmlns:a16="http://schemas.microsoft.com/office/drawing/2014/main" id="{83A4F8E5-58E1-4F00-BC6E-61A225D3E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4440" y="1842"/>
                <a:ext cx="336" cy="396"/>
              </a:xfrm>
              <a:custGeom>
                <a:avLst/>
                <a:gdLst>
                  <a:gd name="T0" fmla="*/ 235 w 21600"/>
                  <a:gd name="T1" fmla="*/ 0 h 21600"/>
                  <a:gd name="T2" fmla="*/ 235 w 21600"/>
                  <a:gd name="T3" fmla="*/ 223 h 21600"/>
                  <a:gd name="T4" fmla="*/ 50 w 21600"/>
                  <a:gd name="T5" fmla="*/ 396 h 21600"/>
                  <a:gd name="T6" fmla="*/ 336 w 21600"/>
                  <a:gd name="T7" fmla="*/ 111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07 w 21600"/>
                  <a:gd name="T13" fmla="*/ 2891 h 21600"/>
                  <a:gd name="T14" fmla="*/ 18257 w 21600"/>
                  <a:gd name="T15" fmla="*/ 927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6210" tIns="43105" rIns="86210" bIns="43105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4">
            <a:extLst>
              <a:ext uri="{FF2B5EF4-FFF2-40B4-BE49-F238E27FC236}">
                <a16:creationId xmlns:a16="http://schemas.microsoft.com/office/drawing/2014/main" id="{AEBEAFA3-C5C8-4F66-B961-709A1453A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09EE267-51E1-4997-9412-C242AFD03307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71683" name="Rectangle 5">
            <a:extLst>
              <a:ext uri="{FF2B5EF4-FFF2-40B4-BE49-F238E27FC236}">
                <a16:creationId xmlns:a16="http://schemas.microsoft.com/office/drawing/2014/main" id="{E7BB149F-1DD8-4A22-BEF4-A6ACAE3E0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201" y="6172201"/>
            <a:ext cx="16340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/>
              <a:t>ES1050 part 01.SLDPRT</a:t>
            </a:r>
          </a:p>
        </p:txBody>
      </p:sp>
      <p:pic>
        <p:nvPicPr>
          <p:cNvPr id="71684" name="Picture 6">
            <a:extLst>
              <a:ext uri="{FF2B5EF4-FFF2-40B4-BE49-F238E27FC236}">
                <a16:creationId xmlns:a16="http://schemas.microsoft.com/office/drawing/2014/main" id="{E982F70F-33D7-4ACC-867C-F5EE902D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23000" r="13333" b="8002"/>
          <a:stretch>
            <a:fillRect/>
          </a:stretch>
        </p:blipFill>
        <p:spPr bwMode="auto">
          <a:xfrm>
            <a:off x="4850364" y="914400"/>
            <a:ext cx="5105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4">
            <a:extLst>
              <a:ext uri="{FF2B5EF4-FFF2-40B4-BE49-F238E27FC236}">
                <a16:creationId xmlns:a16="http://schemas.microsoft.com/office/drawing/2014/main" id="{6527BC04-FC5A-4063-99C0-9238CA24CF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3A9C334-981C-4147-B708-F6AB75B7278B}" type="slidenum">
              <a:rPr lang="en-US" altLang="en-US"/>
              <a:pPr/>
              <a:t>51</a:t>
            </a:fld>
            <a:endParaRPr lang="en-US" altLang="en-US"/>
          </a:p>
        </p:txBody>
      </p:sp>
      <p:pic>
        <p:nvPicPr>
          <p:cNvPr id="72707" name="Picture 4">
            <a:extLst>
              <a:ext uri="{FF2B5EF4-FFF2-40B4-BE49-F238E27FC236}">
                <a16:creationId xmlns:a16="http://schemas.microsoft.com/office/drawing/2014/main" id="{B890147F-8943-470B-A349-DA7C6CD74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473" y="1104900"/>
            <a:ext cx="5105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708" name="Rectangle 8">
            <a:extLst>
              <a:ext uri="{FF2B5EF4-FFF2-40B4-BE49-F238E27FC236}">
                <a16:creationId xmlns:a16="http://schemas.microsoft.com/office/drawing/2014/main" id="{06F8F14D-F9A1-4731-B049-F6B8DA1A3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201" y="6172201"/>
            <a:ext cx="16340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/>
              <a:t>ES1050 part 01.SLDPRT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4">
            <a:extLst>
              <a:ext uri="{FF2B5EF4-FFF2-40B4-BE49-F238E27FC236}">
                <a16:creationId xmlns:a16="http://schemas.microsoft.com/office/drawing/2014/main" id="{ECE6470F-FC3C-43E7-A577-6132F1FF05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BC095FD-C761-4245-B4F5-A187BBD70A39}" type="slidenum">
              <a:rPr lang="en-US" altLang="en-US"/>
              <a:pPr/>
              <a:t>52</a:t>
            </a:fld>
            <a:endParaRPr lang="en-US" altLang="en-US"/>
          </a:p>
        </p:txBody>
      </p:sp>
      <p:pic>
        <p:nvPicPr>
          <p:cNvPr id="73731" name="Picture 6">
            <a:extLst>
              <a:ext uri="{FF2B5EF4-FFF2-40B4-BE49-F238E27FC236}">
                <a16:creationId xmlns:a16="http://schemas.microsoft.com/office/drawing/2014/main" id="{EBE1DB4D-3E3B-4C5B-BFE7-249E7563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2934" r="11667" b="8052"/>
          <a:stretch>
            <a:fillRect/>
          </a:stretch>
        </p:blipFill>
        <p:spPr bwMode="auto">
          <a:xfrm>
            <a:off x="4761723" y="982664"/>
            <a:ext cx="50292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732" name="Rectangle 7">
            <a:extLst>
              <a:ext uri="{FF2B5EF4-FFF2-40B4-BE49-F238E27FC236}">
                <a16:creationId xmlns:a16="http://schemas.microsoft.com/office/drawing/2014/main" id="{CFEB084F-F805-4697-8E75-939A58386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201" y="6172201"/>
            <a:ext cx="16340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/>
              <a:t>ES1050 part 01.SLDPRT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4">
            <a:extLst>
              <a:ext uri="{FF2B5EF4-FFF2-40B4-BE49-F238E27FC236}">
                <a16:creationId xmlns:a16="http://schemas.microsoft.com/office/drawing/2014/main" id="{C6784EB2-CBDC-4BFD-A740-4EB5802EF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42410CD-2C6B-47E3-AFBE-19F2BEF617D6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8729D6EF-6961-4298-93CA-F722F671C2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CA42C839-D45B-4D98-99D6-39285746325D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Most CAD systems use solid, parametric, feature-based modeling</a:t>
            </a:r>
          </a:p>
          <a:p>
            <a:pPr eaLnBrk="1" hangingPunct="1"/>
            <a:r>
              <a:rPr lang="en-US" altLang="en-US" dirty="0"/>
              <a:t>Parts are modeled by adding features to a base feature</a:t>
            </a:r>
          </a:p>
          <a:p>
            <a:pPr eaLnBrk="1" hangingPunct="1"/>
            <a:r>
              <a:rPr lang="en-US" altLang="en-US" dirty="0"/>
              <a:t>Features can be easily added, deleted and modified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Next time you see a shape</a:t>
            </a:r>
            <a:r>
              <a:rPr lang="en-US" altLang="en-US"/>
              <a:t>… </a:t>
            </a:r>
          </a:p>
          <a:p>
            <a:pPr eaLnBrk="1" hangingPunct="1"/>
            <a:r>
              <a:rPr lang="en-US" altLang="en-US"/>
              <a:t>think </a:t>
            </a:r>
            <a:r>
              <a:rPr lang="en-US" altLang="en-US" dirty="0"/>
              <a:t>how it must have </a:t>
            </a:r>
            <a:r>
              <a:rPr lang="en-US" altLang="en-US"/>
              <a:t>been built!!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>
            <a:extLst>
              <a:ext uri="{FF2B5EF4-FFF2-40B4-BE49-F238E27FC236}">
                <a16:creationId xmlns:a16="http://schemas.microsoft.com/office/drawing/2014/main" id="{FA19D957-9217-409E-B128-EF189FB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References</a:t>
            </a:r>
          </a:p>
        </p:txBody>
      </p:sp>
      <p:sp>
        <p:nvSpPr>
          <p:cNvPr id="132099" name="Content Placeholder 2">
            <a:extLst>
              <a:ext uri="{FF2B5EF4-FFF2-40B4-BE49-F238E27FC236}">
                <a16:creationId xmlns:a16="http://schemas.microsoft.com/office/drawing/2014/main" id="{A641A328-1264-4484-B25D-3B2E4764759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Ken Youssefi, “Introduction to Solid Modeling”</a:t>
            </a:r>
          </a:p>
          <a:p>
            <a:pPr eaLnBrk="1" hangingPunct="1"/>
            <a:r>
              <a:rPr lang="en-IN" altLang="en-US"/>
              <a:t>Texas A &amp; M, “</a:t>
            </a:r>
            <a:r>
              <a:rPr lang="en-US" altLang="en-US"/>
              <a:t>Design Intent and Modeling Tools”</a:t>
            </a:r>
          </a:p>
          <a:p>
            <a:pPr eaLnBrk="1" hangingPunct="1"/>
            <a:r>
              <a:rPr lang="en-US" altLang="en-US"/>
              <a:t>Paul Kurowski, ‘Computer Aided Design (CAD)”</a:t>
            </a:r>
          </a:p>
          <a:p>
            <a:pPr eaLnBrk="1" hangingPunct="1"/>
            <a:endParaRPr lang="en-IN" altLang="en-US"/>
          </a:p>
          <a:p>
            <a:pPr eaLnBrk="1" hangingPunct="1"/>
            <a:endParaRPr lang="en-I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" name="Picture 4" descr="A blurry photo of a bus&#10;&#10;Description generated with high confidence">
            <a:extLst>
              <a:ext uri="{FF2B5EF4-FFF2-40B4-BE49-F238E27FC236}">
                <a16:creationId xmlns:a16="http://schemas.microsoft.com/office/drawing/2014/main" id="{AAF97538-3A9D-41C2-951C-811BDF63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2336"/>
            <a:ext cx="12203500" cy="686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>
            <a:extLst>
              <a:ext uri="{FF2B5EF4-FFF2-40B4-BE49-F238E27FC236}">
                <a16:creationId xmlns:a16="http://schemas.microsoft.com/office/drawing/2014/main" id="{99518651-CDB7-4D65-A1D6-14E1E081E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459" y="4800600"/>
            <a:ext cx="4876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4925" rIns="73025" bIns="34925"/>
          <a:lstStyle>
            <a:lvl1pPr marL="342900" indent="-342900" defTabSz="63023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81075" indent="-180975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31900" indent="-136525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76388" indent="-134938" defTabSz="63023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335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907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479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405188" indent="-134938" defTabSz="6302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42900" algn="l"/>
              </a:tabLs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Since 1970’s: electronic drafting board</a:t>
            </a:r>
          </a:p>
        </p:txBody>
      </p:sp>
      <p:pic>
        <p:nvPicPr>
          <p:cNvPr id="22531" name="Picture 11">
            <a:extLst>
              <a:ext uri="{FF2B5EF4-FFF2-40B4-BE49-F238E27FC236}">
                <a16:creationId xmlns:a16="http://schemas.microsoft.com/office/drawing/2014/main" id="{F2EFAB30-221A-4952-9E74-0D02E3DA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459" y="668483"/>
            <a:ext cx="551497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05280-A63D-4BFA-8B60-3F607595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Drafting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319278F-100E-490F-B929-60C9172A7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Manual Drafting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03990C5E-5999-450D-8BCE-5725E8B52234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2D representations used to represent 3D objects</a:t>
            </a:r>
          </a:p>
          <a:p>
            <a:pPr lvl="1" eaLnBrk="1" hangingPunct="1"/>
            <a:r>
              <a:rPr lang="en-US" altLang="en-US"/>
              <a:t>multi-view drawings</a:t>
            </a:r>
          </a:p>
          <a:p>
            <a:pPr lvl="1" eaLnBrk="1" hangingPunct="1"/>
            <a:r>
              <a:rPr lang="en-US" altLang="en-US"/>
              <a:t>pictorials</a:t>
            </a:r>
          </a:p>
          <a:p>
            <a:pPr eaLnBrk="1" hangingPunct="1"/>
            <a:r>
              <a:rPr lang="en-US" altLang="en-US" sz="2000"/>
              <a:t>Standards and conventions developed so that 3D object could be built from drawings</a:t>
            </a:r>
          </a:p>
          <a:p>
            <a:pPr eaLnBrk="1" hangingPunct="1"/>
            <a:r>
              <a:rPr lang="en-US" altLang="en-US" sz="2000"/>
              <a:t>Drawings created manually or using 2D CAD</a:t>
            </a:r>
          </a:p>
          <a:p>
            <a:pPr eaLnBrk="1" hangingPunct="1"/>
            <a:r>
              <a:rPr lang="en-US" altLang="en-US" sz="2000"/>
              <a:t>Difficult to visualize, error-prone, time-consuming</a:t>
            </a:r>
          </a:p>
        </p:txBody>
      </p:sp>
      <p:pic>
        <p:nvPicPr>
          <p:cNvPr id="23556" name="Picture 5" descr="Fig6">
            <a:extLst>
              <a:ext uri="{FF2B5EF4-FFF2-40B4-BE49-F238E27FC236}">
                <a16:creationId xmlns:a16="http://schemas.microsoft.com/office/drawing/2014/main" id="{4D4CA2B7-A8D5-4288-B91B-AB3248F8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94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37" y="1270000"/>
            <a:ext cx="4525962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573A1D2-6716-4617-B17E-23FDDB164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77927" tIns="38963" rIns="77927" bIns="38963" rtlCol="0" anchor="t">
            <a:noAutofit/>
          </a:bodyPr>
          <a:lstStyle/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CAD - Types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E113006-BD90-4FD1-96B0-DD00F3F4B5E4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 vert="horz" lIns="77927" tIns="38963" rIns="77927" bIns="38963" rtlCol="0" anchor="t">
            <a:noAutofit/>
          </a:bodyPr>
          <a:lstStyle/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2D model: Point, line, circular arc, planar curve</a:t>
            </a:r>
          </a:p>
          <a:p>
            <a:pPr eaLnBrk="1" hangingPunct="1"/>
            <a:r>
              <a:rPr lang="en-US" altLang="ko-KR">
                <a:ea typeface="Gulim" panose="020B0503020000020004" pitchFamily="34" charset="-127"/>
              </a:rPr>
              <a:t>3D model</a:t>
            </a:r>
          </a:p>
          <a:p>
            <a:pPr lvl="1" eaLnBrk="1" hangingPunct="1"/>
            <a:r>
              <a:rPr lang="en-US" altLang="ko-KR">
                <a:ea typeface="Gulim" panose="020B0503020000020004" pitchFamily="34" charset="-127"/>
              </a:rPr>
              <a:t>Wire frame</a:t>
            </a:r>
          </a:p>
          <a:p>
            <a:pPr lvl="1" eaLnBrk="1" hangingPunct="1"/>
            <a:endParaRPr lang="en-US" altLang="ko-KR">
              <a:ea typeface="Gulim" panose="020B0503020000020004" pitchFamily="34" charset="-127"/>
            </a:endParaRPr>
          </a:p>
          <a:p>
            <a:pPr lvl="1" eaLnBrk="1" hangingPunct="1"/>
            <a:endParaRPr lang="en-US" altLang="ko-KR">
              <a:ea typeface="Gulim" panose="020B0503020000020004" pitchFamily="34" charset="-127"/>
            </a:endParaRPr>
          </a:p>
          <a:p>
            <a:pPr lvl="1" eaLnBrk="1" hangingPunct="1"/>
            <a:r>
              <a:rPr lang="en-US" altLang="ko-KR">
                <a:ea typeface="Gulim" panose="020B0503020000020004" pitchFamily="34" charset="-127"/>
              </a:rPr>
              <a:t>Surface</a:t>
            </a:r>
          </a:p>
          <a:p>
            <a:pPr lvl="1" eaLnBrk="1" hangingPunct="1"/>
            <a:endParaRPr lang="en-US" altLang="ko-KR">
              <a:ea typeface="Gulim" panose="020B0503020000020004" pitchFamily="34" charset="-127"/>
            </a:endParaRPr>
          </a:p>
          <a:p>
            <a:pPr lvl="1" eaLnBrk="1" hangingPunct="1"/>
            <a:endParaRPr lang="en-US" altLang="ko-KR">
              <a:ea typeface="Gulim" panose="020B0503020000020004" pitchFamily="34" charset="-127"/>
            </a:endParaRPr>
          </a:p>
          <a:p>
            <a:pPr lvl="1" eaLnBrk="1" hangingPunct="1"/>
            <a:r>
              <a:rPr lang="en-US" altLang="ko-KR">
                <a:ea typeface="Gulim" panose="020B0503020000020004" pitchFamily="34" charset="-127"/>
              </a:rPr>
              <a:t>Solid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D9D390B8-10AE-4C2B-B5D1-7C9FCC335033}"/>
              </a:ext>
            </a:extLst>
          </p:cNvPr>
          <p:cNvGrpSpPr>
            <a:grpSpLocks/>
          </p:cNvGrpSpPr>
          <p:nvPr/>
        </p:nvGrpSpPr>
        <p:grpSpPr bwMode="auto">
          <a:xfrm>
            <a:off x="8961439" y="1512888"/>
            <a:ext cx="1108075" cy="469900"/>
            <a:chOff x="3493" y="1100"/>
            <a:chExt cx="1285" cy="790"/>
          </a:xfrm>
        </p:grpSpPr>
        <p:sp>
          <p:nvSpPr>
            <p:cNvPr id="24585" name="Freeform 5" descr="넓은 하향 대각선">
              <a:extLst>
                <a:ext uri="{FF2B5EF4-FFF2-40B4-BE49-F238E27FC236}">
                  <a16:creationId xmlns:a16="http://schemas.microsoft.com/office/drawing/2014/main" id="{7ED5E9BB-011D-4D88-93BA-C5D21EE2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3" y="1100"/>
              <a:ext cx="1285" cy="790"/>
            </a:xfrm>
            <a:custGeom>
              <a:avLst/>
              <a:gdLst>
                <a:gd name="T0" fmla="*/ 539 w 1285"/>
                <a:gd name="T1" fmla="*/ 0 h 790"/>
                <a:gd name="T2" fmla="*/ 0 w 1285"/>
                <a:gd name="T3" fmla="*/ 414 h 790"/>
                <a:gd name="T4" fmla="*/ 362 w 1285"/>
                <a:gd name="T5" fmla="*/ 790 h 790"/>
                <a:gd name="T6" fmla="*/ 1167 w 1285"/>
                <a:gd name="T7" fmla="*/ 768 h 790"/>
                <a:gd name="T8" fmla="*/ 1285 w 1285"/>
                <a:gd name="T9" fmla="*/ 148 h 790"/>
                <a:gd name="T10" fmla="*/ 539 w 1285"/>
                <a:gd name="T11" fmla="*/ 0 h 7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85" h="790">
                  <a:moveTo>
                    <a:pt x="539" y="0"/>
                  </a:moveTo>
                  <a:lnTo>
                    <a:pt x="0" y="414"/>
                  </a:lnTo>
                  <a:lnTo>
                    <a:pt x="362" y="790"/>
                  </a:lnTo>
                  <a:lnTo>
                    <a:pt x="1167" y="768"/>
                  </a:lnTo>
                  <a:lnTo>
                    <a:pt x="1285" y="148"/>
                  </a:lnTo>
                  <a:lnTo>
                    <a:pt x="539" y="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24586" name="Oval 6">
              <a:extLst>
                <a:ext uri="{FF2B5EF4-FFF2-40B4-BE49-F238E27FC236}">
                  <a16:creationId xmlns:a16="http://schemas.microsoft.com/office/drawing/2014/main" id="{246D499E-DA0B-4E1E-84F4-C7DE41094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366"/>
              <a:ext cx="354" cy="22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24581" name="Picture 7" descr="3d2">
            <a:extLst>
              <a:ext uri="{FF2B5EF4-FFF2-40B4-BE49-F238E27FC236}">
                <a16:creationId xmlns:a16="http://schemas.microsoft.com/office/drawing/2014/main" id="{DAB91829-BC33-4951-992A-FCF804505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14" y="4464050"/>
            <a:ext cx="168592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8" descr="5_1">
            <a:extLst>
              <a:ext uri="{FF2B5EF4-FFF2-40B4-BE49-F238E27FC236}">
                <a16:creationId xmlns:a16="http://schemas.microsoft.com/office/drawing/2014/main" id="{AD00475F-5669-4F24-BA64-C36A0942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76" y="1982788"/>
            <a:ext cx="2233613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9">
            <a:extLst>
              <a:ext uri="{FF2B5EF4-FFF2-40B4-BE49-F238E27FC236}">
                <a16:creationId xmlns:a16="http://schemas.microsoft.com/office/drawing/2014/main" id="{BC52C896-9E0B-4CC6-B8F7-5E34977C8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5" t="13017" r="1295" b="50484"/>
          <a:stretch>
            <a:fillRect/>
          </a:stretch>
        </p:blipFill>
        <p:spPr bwMode="auto">
          <a:xfrm>
            <a:off x="5045076" y="3195639"/>
            <a:ext cx="2386013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Box 1">
            <a:extLst>
              <a:ext uri="{FF2B5EF4-FFF2-40B4-BE49-F238E27FC236}">
                <a16:creationId xmlns:a16="http://schemas.microsoft.com/office/drawing/2014/main" id="{2FF1169F-ED4F-4545-87D0-B4B2A36AD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775" y="4464051"/>
            <a:ext cx="2249488" cy="923925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Advantages and Disadvantages of each?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967E352-98C6-4ACB-BD47-EF4B8C7C7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2D CAD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175E3ECD-6535-4A79-8241-23DCC3659F9F}"/>
              </a:ext>
            </a:extLst>
          </p:cNvPr>
          <p:cNvSpPr>
            <a:spLocks noGrp="1" noChangeArrowheads="1"/>
          </p:cNvSpPr>
          <p:nvPr>
            <p:ph idx="12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Simply replaces manual drawing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Provides a set of drawing tools to create 2D elements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Lines, circles, arcs, etc.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More accurate, easier changes to drawings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Still no 3D representation of the object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Example: AutoCAD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ACDEEC-CD17-492F-B34B-1AE0211B5FF0}"/>
              </a:ext>
            </a:extLst>
          </p:cNvPr>
          <p:cNvGrpSpPr/>
          <p:nvPr/>
        </p:nvGrpSpPr>
        <p:grpSpPr>
          <a:xfrm>
            <a:off x="8139545" y="3179618"/>
            <a:ext cx="2057400" cy="1752600"/>
            <a:chOff x="6934200" y="2057400"/>
            <a:chExt cx="2057400" cy="1752600"/>
          </a:xfrm>
        </p:grpSpPr>
        <p:sp>
          <p:nvSpPr>
            <p:cNvPr id="25604" name="Line 4">
              <a:extLst>
                <a:ext uri="{FF2B5EF4-FFF2-40B4-BE49-F238E27FC236}">
                  <a16:creationId xmlns:a16="http://schemas.microsoft.com/office/drawing/2014/main" id="{BEAAE925-B79E-4634-8471-F8627851E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2057400"/>
              <a:ext cx="2057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5" name="Line 5">
              <a:extLst>
                <a:ext uri="{FF2B5EF4-FFF2-40B4-BE49-F238E27FC236}">
                  <a16:creationId xmlns:a16="http://schemas.microsoft.com/office/drawing/2014/main" id="{FC599B65-AC07-47B3-B67E-DAC33D24C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2057400"/>
              <a:ext cx="0" cy="1752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6" name="Line 6">
              <a:extLst>
                <a:ext uri="{FF2B5EF4-FFF2-40B4-BE49-F238E27FC236}">
                  <a16:creationId xmlns:a16="http://schemas.microsoft.com/office/drawing/2014/main" id="{F62062E3-0AD9-4ED1-AF77-490A821740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3810000"/>
              <a:ext cx="2057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7" name="Line 7">
              <a:extLst>
                <a:ext uri="{FF2B5EF4-FFF2-40B4-BE49-F238E27FC236}">
                  <a16:creationId xmlns:a16="http://schemas.microsoft.com/office/drawing/2014/main" id="{49E09029-9F30-497F-A1E3-FD856B99B8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91600" y="2057400"/>
              <a:ext cx="0" cy="1752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8" name="Oval 8">
              <a:extLst>
                <a:ext uri="{FF2B5EF4-FFF2-40B4-BE49-F238E27FC236}">
                  <a16:creationId xmlns:a16="http://schemas.microsoft.com/office/drawing/2014/main" id="{C7A55BE8-2635-4822-B39D-9A8C2C426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514600"/>
              <a:ext cx="838200" cy="838200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IN" altLang="en-US"/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Icertis Template">
  <a:themeElements>
    <a:clrScheme name="icertis">
      <a:dk1>
        <a:srgbClr val="4D4D4D"/>
      </a:dk1>
      <a:lt1>
        <a:sysClr val="window" lastClr="FFFFFF"/>
      </a:lt1>
      <a:dk2>
        <a:srgbClr val="5A5A5A"/>
      </a:dk2>
      <a:lt2>
        <a:srgbClr val="E6E6E6"/>
      </a:lt2>
      <a:accent1>
        <a:srgbClr val="0D4780"/>
      </a:accent1>
      <a:accent2>
        <a:srgbClr val="898989"/>
      </a:accent2>
      <a:accent3>
        <a:srgbClr val="0077EB"/>
      </a:accent3>
      <a:accent4>
        <a:srgbClr val="00C650"/>
      </a:accent4>
      <a:accent5>
        <a:srgbClr val="B3CFED"/>
      </a:accent5>
      <a:accent6>
        <a:srgbClr val="5A5A64"/>
      </a:accent6>
      <a:hlink>
        <a:srgbClr val="00C650"/>
      </a:hlink>
      <a:folHlink>
        <a:srgbClr val="00C650"/>
      </a:folHlink>
    </a:clrScheme>
    <a:fontScheme name="icerti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ertis template_QuickStart_AllSlides.pptx" id="{9C3F5C23-2EA6-4D88-AC16-69B94D90C31C}" vid="{AA493EDD-C3B0-4EB9-BC8B-A5D9F981F0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921B72EAE69B4FAF75D205DC474ED5" ma:contentTypeVersion="2" ma:contentTypeDescription="Create a new document." ma:contentTypeScope="" ma:versionID="e830c8ca27324537640168cbb6f9bd07">
  <xsd:schema xmlns:xsd="http://www.w3.org/2001/XMLSchema" xmlns:xs="http://www.w3.org/2001/XMLSchema" xmlns:p="http://schemas.microsoft.com/office/2006/metadata/properties" xmlns:ns2="5482eae2-07f7-48a9-9330-02a5c6665e61" targetNamespace="http://schemas.microsoft.com/office/2006/metadata/properties" ma:root="true" ma:fieldsID="a80b9e16580438ecf6a2538b988ac0fa" ns2:_="">
    <xsd:import namespace="5482eae2-07f7-48a9-9330-02a5c6665e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2eae2-07f7-48a9-9330-02a5c6665e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28961E-D388-4CA9-B9B2-A04E03E48D52}">
  <ds:schemaRefs>
    <ds:schemaRef ds:uri="5482eae2-07f7-48a9-9330-02a5c6665e6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E8FCE51-BEB9-4001-B722-D7BFC5C75AF1}">
  <ds:schemaRefs>
    <ds:schemaRef ds:uri="5482eae2-07f7-48a9-9330-02a5c6665e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28D7735-1A5F-40E0-9277-9C0FB15708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1595</Words>
  <Application>Microsoft Office PowerPoint</Application>
  <PresentationFormat>Widescreen</PresentationFormat>
  <Paragraphs>304</Paragraphs>
  <Slides>55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Arial Narrow</vt:lpstr>
      <vt:lpstr>Calibri</vt:lpstr>
      <vt:lpstr>Calibri Bold</vt:lpstr>
      <vt:lpstr>Frutiger Next LT W1G</vt:lpstr>
      <vt:lpstr>Gotham Book</vt:lpstr>
      <vt:lpstr>Segoe UI Light</vt:lpstr>
      <vt:lpstr>Times New Roman</vt:lpstr>
      <vt:lpstr>Wingdings</vt:lpstr>
      <vt:lpstr>Icertis Template</vt:lpstr>
      <vt:lpstr>Drawing</vt:lpstr>
      <vt:lpstr>Clip</vt:lpstr>
      <vt:lpstr>PowerPoint Presentation</vt:lpstr>
      <vt:lpstr>Introduction</vt:lpstr>
      <vt:lpstr>Introduction</vt:lpstr>
      <vt:lpstr>History</vt:lpstr>
      <vt:lpstr>Evolution of CAD Technology</vt:lpstr>
      <vt:lpstr>Manual Drafting</vt:lpstr>
      <vt:lpstr>Manual Drafting</vt:lpstr>
      <vt:lpstr>CAD - Types</vt:lpstr>
      <vt:lpstr>2D CAD</vt:lpstr>
      <vt:lpstr>Wireframe</vt:lpstr>
      <vt:lpstr>3D Wire frame Modeling</vt:lpstr>
      <vt:lpstr>Surface Modeling</vt:lpstr>
      <vt:lpstr>Surface Modeling</vt:lpstr>
      <vt:lpstr>3D Surface Modeling</vt:lpstr>
      <vt:lpstr>A Surface Model created using Alias StudioTools</vt:lpstr>
      <vt:lpstr>Surface Model created using Rhino</vt:lpstr>
      <vt:lpstr>Why draw 3D Models? </vt:lpstr>
      <vt:lpstr>2D Applications</vt:lpstr>
      <vt:lpstr>3D Applications</vt:lpstr>
      <vt:lpstr>Basics of Finite Element Analysis (FEA) </vt:lpstr>
      <vt:lpstr>Computer Numerical Control (CNC)</vt:lpstr>
      <vt:lpstr>Modelling</vt:lpstr>
      <vt:lpstr>Solid, parametric, feature based modeling</vt:lpstr>
      <vt:lpstr>MODERN CAE TOOLS </vt:lpstr>
      <vt:lpstr>Solids</vt:lpstr>
      <vt:lpstr>What is Solid?</vt:lpstr>
      <vt:lpstr>Properties of Representation Schemes</vt:lpstr>
      <vt:lpstr>Cloud of points</vt:lpstr>
      <vt:lpstr>Mesh</vt:lpstr>
      <vt:lpstr>What to store : Modeling procedure</vt:lpstr>
      <vt:lpstr>What to store : result</vt:lpstr>
      <vt:lpstr>B-Rep model</vt:lpstr>
      <vt:lpstr>Euler-Poincare formula:</vt:lpstr>
      <vt:lpstr>Extension of solids</vt:lpstr>
      <vt:lpstr>Extension of Euler-Poincare formula to 2-manifolds</vt:lpstr>
      <vt:lpstr>A solid with holes and loops  Quiz</vt:lpstr>
      <vt:lpstr>A solid with holes and loops  Answer</vt:lpstr>
      <vt:lpstr>A solid with holes and loops  Example</vt:lpstr>
      <vt:lpstr>Euler Poincare’ Formula </vt:lpstr>
      <vt:lpstr>Manifold &amp; Non-Manifold Representation</vt:lpstr>
      <vt:lpstr>Brep vs Mesh</vt:lpstr>
      <vt:lpstr>Parametric, Feature-based Solid Model</vt:lpstr>
      <vt:lpstr>Solid, parametric, feature-based Modeling Software</vt:lpstr>
      <vt:lpstr>Feature-Based Solid Modeling</vt:lpstr>
      <vt:lpstr>Feature-based Modeling Process</vt:lpstr>
      <vt:lpstr>SolidEdge</vt:lpstr>
      <vt:lpstr>Pro/E Wildfire </vt:lpstr>
      <vt:lpstr>SolidWorks</vt:lpstr>
      <vt:lpstr>Modifying Parts</vt:lpstr>
      <vt:lpstr>PowerPoint Presentation</vt:lpstr>
      <vt:lpstr>PowerPoint Presentation</vt:lpstr>
      <vt:lpstr>PowerPoint Presentation</vt:lpstr>
      <vt:lpstr>Summary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134</cp:revision>
  <dcterms:created xsi:type="dcterms:W3CDTF">2019-02-17T13:06:47Z</dcterms:created>
  <dcterms:modified xsi:type="dcterms:W3CDTF">2020-02-21T09:45:27Z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0x01010034921B72EAE69B4FAF75D205DC474ED5</vt:lpwstr>
  </property>
</Properties>
</file>